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ink/ink1.xml" ContentType="application/inkml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Props/app0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openxmlformats.org/package/2006/relationships/metadata/extended-properties" Target="docProps/app0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9"/>
  </p:notesMasterIdLst>
  <p:sldIdLst>
    <p:sldId id="256" r:id="rId2"/>
    <p:sldId id="285" r:id="rId3"/>
    <p:sldId id="294" r:id="rId4"/>
    <p:sldId id="292" r:id="rId5"/>
    <p:sldId id="304" r:id="rId6"/>
    <p:sldId id="293" r:id="rId7"/>
    <p:sldId id="286" r:id="rId8"/>
    <p:sldId id="288" r:id="rId9"/>
    <p:sldId id="289" r:id="rId10"/>
    <p:sldId id="290" r:id="rId11"/>
    <p:sldId id="291" r:id="rId12"/>
    <p:sldId id="300" r:id="rId13"/>
    <p:sldId id="301" r:id="rId14"/>
    <p:sldId id="258" r:id="rId15"/>
    <p:sldId id="260" r:id="rId16"/>
    <p:sldId id="261" r:id="rId17"/>
    <p:sldId id="262" r:id="rId18"/>
    <p:sldId id="264" r:id="rId19"/>
    <p:sldId id="295" r:id="rId20"/>
    <p:sldId id="303" r:id="rId21"/>
    <p:sldId id="296" r:id="rId22"/>
    <p:sldId id="297" r:id="rId23"/>
    <p:sldId id="310" r:id="rId24"/>
    <p:sldId id="281" r:id="rId25"/>
    <p:sldId id="278" r:id="rId26"/>
    <p:sldId id="280" r:id="rId27"/>
    <p:sldId id="305" r:id="rId28"/>
    <p:sldId id="330" r:id="rId29"/>
    <p:sldId id="333" r:id="rId30"/>
    <p:sldId id="332" r:id="rId31"/>
    <p:sldId id="334" r:id="rId32"/>
    <p:sldId id="311" r:id="rId33"/>
    <p:sldId id="324" r:id="rId34"/>
    <p:sldId id="314" r:id="rId35"/>
    <p:sldId id="259" r:id="rId36"/>
    <p:sldId id="312" r:id="rId37"/>
    <p:sldId id="400" r:id="rId38"/>
    <p:sldId id="399" r:id="rId39"/>
    <p:sldId id="313" r:id="rId40"/>
    <p:sldId id="265" r:id="rId41"/>
    <p:sldId id="325" r:id="rId42"/>
    <p:sldId id="268" r:id="rId43"/>
    <p:sldId id="315" r:id="rId44"/>
    <p:sldId id="316" r:id="rId45"/>
    <p:sldId id="317" r:id="rId46"/>
    <p:sldId id="318" r:id="rId47"/>
    <p:sldId id="306" r:id="rId48"/>
    <p:sldId id="307" r:id="rId49"/>
    <p:sldId id="326" r:id="rId50"/>
    <p:sldId id="308" r:id="rId51"/>
    <p:sldId id="270" r:id="rId52"/>
    <p:sldId id="319" r:id="rId53"/>
    <p:sldId id="271" r:id="rId54"/>
    <p:sldId id="321" r:id="rId55"/>
    <p:sldId id="322" r:id="rId56"/>
    <p:sldId id="323" r:id="rId57"/>
    <p:sldId id="396" r:id="rId58"/>
    <p:sldId id="257" r:id="rId59"/>
    <p:sldId id="327" r:id="rId60"/>
    <p:sldId id="397" r:id="rId61"/>
    <p:sldId id="309" r:id="rId62"/>
    <p:sldId id="320" r:id="rId63"/>
    <p:sldId id="329" r:id="rId64"/>
    <p:sldId id="328" r:id="rId65"/>
    <p:sldId id="337" r:id="rId66"/>
    <p:sldId id="335" r:id="rId67"/>
    <p:sldId id="336" r:id="rId6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0AC9A"/>
    <a:srgbClr val="FFFFFF"/>
    <a:srgbClr val="E7E8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CC9D04B-8755-474D-BD63-F186C0FF094E}" v="6" dt="2022-06-14T23:41:48.54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910" autoAdjust="0"/>
    <p:restoredTop sz="79346" autoAdjust="0"/>
  </p:normalViewPr>
  <p:slideViewPr>
    <p:cSldViewPr snapToGrid="0" snapToObjects="1">
      <p:cViewPr varScale="1">
        <p:scale>
          <a:sx n="91" d="100"/>
          <a:sy n="91" d="100"/>
        </p:scale>
        <p:origin x="1448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microsoft.com/office/2016/11/relationships/changesInfo" Target="changesInfos/changesInfo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75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icholas Wu" userId="eb605b5f-6334-473e-b281-57701c70aaee" providerId="ADAL" clId="{2CC9D04B-8755-474D-BD63-F186C0FF094E}"/>
    <pc:docChg chg="undo custSel modSld">
      <pc:chgData name="Nicholas Wu" userId="eb605b5f-6334-473e-b281-57701c70aaee" providerId="ADAL" clId="{2CC9D04B-8755-474D-BD63-F186C0FF094E}" dt="2022-06-14T23:42:03.129" v="141" actId="20577"/>
      <pc:docMkLst>
        <pc:docMk/>
      </pc:docMkLst>
      <pc:sldChg chg="addSp modSp mod">
        <pc:chgData name="Nicholas Wu" userId="eb605b5f-6334-473e-b281-57701c70aaee" providerId="ADAL" clId="{2CC9D04B-8755-474D-BD63-F186C0FF094E}" dt="2022-06-14T23:15:46.551" v="56" actId="207"/>
        <pc:sldMkLst>
          <pc:docMk/>
          <pc:sldMk cId="0" sldId="256"/>
        </pc:sldMkLst>
        <pc:spChg chg="mod">
          <ac:chgData name="Nicholas Wu" userId="eb605b5f-6334-473e-b281-57701c70aaee" providerId="ADAL" clId="{2CC9D04B-8755-474D-BD63-F186C0FF094E}" dt="2022-06-14T23:06:55.185" v="1" actId="1076"/>
          <ac:spMkLst>
            <pc:docMk/>
            <pc:sldMk cId="0" sldId="256"/>
            <ac:spMk id="3" creationId="{00000000-0000-0000-0000-000000000000}"/>
          </ac:spMkLst>
        </pc:spChg>
        <pc:spChg chg="mod">
          <ac:chgData name="Nicholas Wu" userId="eb605b5f-6334-473e-b281-57701c70aaee" providerId="ADAL" clId="{2CC9D04B-8755-474D-BD63-F186C0FF094E}" dt="2022-06-14T23:07:01.273" v="2" actId="1076"/>
          <ac:spMkLst>
            <pc:docMk/>
            <pc:sldMk cId="0" sldId="256"/>
            <ac:spMk id="4" creationId="{00000000-0000-0000-0000-000000000000}"/>
          </ac:spMkLst>
        </pc:spChg>
        <pc:spChg chg="mod">
          <ac:chgData name="Nicholas Wu" userId="eb605b5f-6334-473e-b281-57701c70aaee" providerId="ADAL" clId="{2CC9D04B-8755-474D-BD63-F186C0FF094E}" dt="2022-06-14T23:09:53.492" v="26" actId="1038"/>
          <ac:spMkLst>
            <pc:docMk/>
            <pc:sldMk cId="0" sldId="256"/>
            <ac:spMk id="10" creationId="{416EE04C-7539-4458-9206-E23A8D5CACA8}"/>
          </ac:spMkLst>
        </pc:spChg>
        <pc:grpChg chg="add mod">
          <ac:chgData name="Nicholas Wu" userId="eb605b5f-6334-473e-b281-57701c70aaee" providerId="ADAL" clId="{2CC9D04B-8755-474D-BD63-F186C0FF094E}" dt="2022-06-14T23:15:26.022" v="55" actId="1036"/>
          <ac:grpSpMkLst>
            <pc:docMk/>
            <pc:sldMk cId="0" sldId="256"/>
            <ac:grpSpMk id="9" creationId="{C2616371-10BB-4137-91D5-D89CD72E20A7}"/>
          </ac:grpSpMkLst>
        </pc:grpChg>
        <pc:picChg chg="mod">
          <ac:chgData name="Nicholas Wu" userId="eb605b5f-6334-473e-b281-57701c70aaee" providerId="ADAL" clId="{2CC9D04B-8755-474D-BD63-F186C0FF094E}" dt="2022-06-14T23:15:46.551" v="56" actId="207"/>
          <ac:picMkLst>
            <pc:docMk/>
            <pc:sldMk cId="0" sldId="256"/>
            <ac:picMk id="12" creationId="{ABA82549-1A16-4DD0-9CC6-87B87EEB7C8A}"/>
          </ac:picMkLst>
        </pc:picChg>
        <pc:picChg chg="add mod">
          <ac:chgData name="Nicholas Wu" userId="eb605b5f-6334-473e-b281-57701c70aaee" providerId="ADAL" clId="{2CC9D04B-8755-474D-BD63-F186C0FF094E}" dt="2022-06-14T23:15:18.633" v="47" actId="1037"/>
          <ac:picMkLst>
            <pc:docMk/>
            <pc:sldMk cId="0" sldId="256"/>
            <ac:picMk id="13" creationId="{906216B2-1998-41A8-BDC9-83DFCFECD5CC}"/>
          </ac:picMkLst>
        </pc:picChg>
        <pc:picChg chg="add mod">
          <ac:chgData name="Nicholas Wu" userId="eb605b5f-6334-473e-b281-57701c70aaee" providerId="ADAL" clId="{2CC9D04B-8755-474D-BD63-F186C0FF094E}" dt="2022-06-14T23:15:16.381" v="40" actId="14100"/>
          <ac:picMkLst>
            <pc:docMk/>
            <pc:sldMk cId="0" sldId="256"/>
            <ac:picMk id="15" creationId="{1E9A8D3A-CDA3-46E6-B11F-02A708EB1D2B}"/>
          </ac:picMkLst>
        </pc:picChg>
      </pc:sldChg>
      <pc:sldChg chg="modSp mod modNotesTx">
        <pc:chgData name="Nicholas Wu" userId="eb605b5f-6334-473e-b281-57701c70aaee" providerId="ADAL" clId="{2CC9D04B-8755-474D-BD63-F186C0FF094E}" dt="2022-06-14T23:42:03.129" v="141" actId="20577"/>
        <pc:sldMkLst>
          <pc:docMk/>
          <pc:sldMk cId="3889936406" sldId="332"/>
        </pc:sldMkLst>
        <pc:spChg chg="mod">
          <ac:chgData name="Nicholas Wu" userId="eb605b5f-6334-473e-b281-57701c70aaee" providerId="ADAL" clId="{2CC9D04B-8755-474D-BD63-F186C0FF094E}" dt="2022-06-14T23:17:03.717" v="62" actId="14100"/>
          <ac:spMkLst>
            <pc:docMk/>
            <pc:sldMk cId="3889936406" sldId="332"/>
            <ac:spMk id="7" creationId="{334523BA-3FA2-46E7-90B6-DED04F0F999C}"/>
          </ac:spMkLst>
        </pc:spChg>
        <pc:spChg chg="mod">
          <ac:chgData name="Nicholas Wu" userId="eb605b5f-6334-473e-b281-57701c70aaee" providerId="ADAL" clId="{2CC9D04B-8755-474D-BD63-F186C0FF094E}" dt="2022-06-14T06:17:09.922" v="0" actId="1076"/>
          <ac:spMkLst>
            <pc:docMk/>
            <pc:sldMk cId="3889936406" sldId="332"/>
            <ac:spMk id="8" creationId="{56B46525-7E5A-4EC5-85AC-5D831DDD2D87}"/>
          </ac:spMkLst>
        </pc:spChg>
      </pc:sldChg>
      <pc:sldChg chg="modSp mod">
        <pc:chgData name="Nicholas Wu" userId="eb605b5f-6334-473e-b281-57701c70aaee" providerId="ADAL" clId="{2CC9D04B-8755-474D-BD63-F186C0FF094E}" dt="2022-06-14T23:16:11.866" v="59" actId="20577"/>
        <pc:sldMkLst>
          <pc:docMk/>
          <pc:sldMk cId="2673478937" sldId="333"/>
        </pc:sldMkLst>
        <pc:spChg chg="mod">
          <ac:chgData name="Nicholas Wu" userId="eb605b5f-6334-473e-b281-57701c70aaee" providerId="ADAL" clId="{2CC9D04B-8755-474D-BD63-F186C0FF094E}" dt="2022-06-14T23:16:11.866" v="59" actId="20577"/>
          <ac:spMkLst>
            <pc:docMk/>
            <pc:sldMk cId="2673478937" sldId="333"/>
            <ac:spMk id="9" creationId="{A8453E75-4EED-4D6E-BB51-F122FC0160CA}"/>
          </ac:spMkLst>
        </pc:spChg>
      </pc:sldChg>
      <pc:sldChg chg="modSp mod">
        <pc:chgData name="Nicholas Wu" userId="eb605b5f-6334-473e-b281-57701c70aaee" providerId="ADAL" clId="{2CC9D04B-8755-474D-BD63-F186C0FF094E}" dt="2022-06-14T23:33:29.027" v="129" actId="113"/>
        <pc:sldMkLst>
          <pc:docMk/>
          <pc:sldMk cId="2027974568" sldId="334"/>
        </pc:sldMkLst>
        <pc:spChg chg="mod">
          <ac:chgData name="Nicholas Wu" userId="eb605b5f-6334-473e-b281-57701c70aaee" providerId="ADAL" clId="{2CC9D04B-8755-474D-BD63-F186C0FF094E}" dt="2022-06-14T23:33:29.027" v="129" actId="113"/>
          <ac:spMkLst>
            <pc:docMk/>
            <pc:sldMk cId="2027974568" sldId="334"/>
            <ac:spMk id="12" creationId="{A39B4571-03BD-4558-9376-71610E926247}"/>
          </ac:spMkLst>
        </pc:spChg>
        <pc:spChg chg="mod">
          <ac:chgData name="Nicholas Wu" userId="eb605b5f-6334-473e-b281-57701c70aaee" providerId="ADAL" clId="{2CC9D04B-8755-474D-BD63-F186C0FF094E}" dt="2022-06-14T23:33:28.730" v="128" actId="113"/>
          <ac:spMkLst>
            <pc:docMk/>
            <pc:sldMk cId="2027974568" sldId="334"/>
            <ac:spMk id="14" creationId="{0E84D530-C57F-4080-9B9F-55D70661E88C}"/>
          </ac:spMkLst>
        </pc:spChg>
      </pc:sldChg>
      <pc:sldChg chg="addSp delSp modSp mod">
        <pc:chgData name="Nicholas Wu" userId="eb605b5f-6334-473e-b281-57701c70aaee" providerId="ADAL" clId="{2CC9D04B-8755-474D-BD63-F186C0FF094E}" dt="2022-06-14T23:41:51.399" v="140" actId="962"/>
        <pc:sldMkLst>
          <pc:docMk/>
          <pc:sldMk cId="1630252298" sldId="335"/>
        </pc:sldMkLst>
        <pc:picChg chg="del">
          <ac:chgData name="Nicholas Wu" userId="eb605b5f-6334-473e-b281-57701c70aaee" providerId="ADAL" clId="{2CC9D04B-8755-474D-BD63-F186C0FF094E}" dt="2022-06-14T23:41:44.676" v="136" actId="478"/>
          <ac:picMkLst>
            <pc:docMk/>
            <pc:sldMk cId="1630252298" sldId="335"/>
            <ac:picMk id="3" creationId="{92C706A1-D43B-4424-865B-57E43E5B7301}"/>
          </ac:picMkLst>
        </pc:picChg>
        <pc:picChg chg="add mod">
          <ac:chgData name="Nicholas Wu" userId="eb605b5f-6334-473e-b281-57701c70aaee" providerId="ADAL" clId="{2CC9D04B-8755-474D-BD63-F186C0FF094E}" dt="2022-06-14T23:41:51.399" v="140" actId="962"/>
          <ac:picMkLst>
            <pc:docMk/>
            <pc:sldMk cId="1630252298" sldId="335"/>
            <ac:picMk id="4" creationId="{3400E37F-53E0-4503-8B8D-8EF4EF01B171}"/>
          </ac:picMkLst>
        </pc:picChg>
      </pc:sldChg>
      <pc:sldChg chg="addSp delSp modSp mod">
        <pc:chgData name="Nicholas Wu" userId="eb605b5f-6334-473e-b281-57701c70aaee" providerId="ADAL" clId="{2CC9D04B-8755-474D-BD63-F186C0FF094E}" dt="2022-06-14T23:41:42.461" v="135" actId="1076"/>
        <pc:sldMkLst>
          <pc:docMk/>
          <pc:sldMk cId="3000828976" sldId="336"/>
        </pc:sldMkLst>
        <pc:picChg chg="add mod">
          <ac:chgData name="Nicholas Wu" userId="eb605b5f-6334-473e-b281-57701c70aaee" providerId="ADAL" clId="{2CC9D04B-8755-474D-BD63-F186C0FF094E}" dt="2022-06-14T23:41:42.461" v="135" actId="1076"/>
          <ac:picMkLst>
            <pc:docMk/>
            <pc:sldMk cId="3000828976" sldId="336"/>
            <ac:picMk id="3" creationId="{3227CDE1-DD93-47D0-8B02-401469E4C533}"/>
          </ac:picMkLst>
        </pc:picChg>
        <pc:picChg chg="del">
          <ac:chgData name="Nicholas Wu" userId="eb605b5f-6334-473e-b281-57701c70aaee" providerId="ADAL" clId="{2CC9D04B-8755-474D-BD63-F186C0FF094E}" dt="2022-06-14T23:41:36.476" v="130" actId="478"/>
          <ac:picMkLst>
            <pc:docMk/>
            <pc:sldMk cId="3000828976" sldId="336"/>
            <ac:picMk id="4" creationId="{51B5D405-6EB0-4343-907C-1C4306260817}"/>
          </ac:picMkLst>
        </pc:pic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2-18T12:44:57.3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24575,'0'23'0,"0"4"0,0 21 0,0-6 0,0 14 0,0-5 0,0-1 0,0-14 0,0-6 0,0-12 0,0 1 0,0-2 0,0-6 0,0 0 0,0 0 0,0-1 0,0-4 0,0-2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6A200D-30AE-43AF-BB27-3A1C780F1C09}" type="datetimeFigureOut">
              <a:rPr lang="en-AU" smtClean="0"/>
              <a:t>17/6/2022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A6831C-6FB3-4FEC-A36C-E1347358E4B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636897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A6831C-6FB3-4FEC-A36C-E1347358E4B1}" type="slidenum">
              <a:rPr lang="en-AU" smtClean="0"/>
              <a:t>29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231471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b="0" i="0" dirty="0">
                <a:solidFill>
                  <a:srgbClr val="222222"/>
                </a:solidFill>
                <a:effectLst/>
                <a:latin typeface="-apple-system"/>
              </a:rPr>
              <a:t>Most studies measuring ‘activity’ and ‘exploration’ were </a:t>
            </a:r>
            <a:r>
              <a:rPr lang="en-AU" b="1" i="0" dirty="0">
                <a:solidFill>
                  <a:srgbClr val="222222"/>
                </a:solidFill>
                <a:effectLst/>
                <a:latin typeface="-apple-system"/>
              </a:rPr>
              <a:t>laboratory-based (85%)</a:t>
            </a:r>
            <a:r>
              <a:rPr lang="en-AU" b="0" i="0" dirty="0">
                <a:solidFill>
                  <a:srgbClr val="222222"/>
                </a:solidFill>
                <a:effectLst/>
                <a:latin typeface="-apple-system"/>
              </a:rPr>
              <a:t>, while dispersal was measured primarily in </a:t>
            </a:r>
            <a:r>
              <a:rPr lang="en-AU" b="1" i="0" dirty="0">
                <a:solidFill>
                  <a:srgbClr val="222222"/>
                </a:solidFill>
                <a:effectLst/>
                <a:latin typeface="-apple-system"/>
              </a:rPr>
              <a:t>the field (90%)</a:t>
            </a:r>
            <a:r>
              <a:rPr lang="en-AU" b="0" i="0" dirty="0">
                <a:solidFill>
                  <a:srgbClr val="222222"/>
                </a:solidFill>
                <a:effectLst/>
                <a:latin typeface="-apple-system"/>
              </a:rPr>
              <a:t>. </a:t>
            </a:r>
          </a:p>
          <a:p>
            <a:endParaRPr lang="en-AU" b="0" i="0" dirty="0">
              <a:solidFill>
                <a:srgbClr val="222222"/>
              </a:solidFill>
              <a:effectLst/>
              <a:latin typeface="-apple-system"/>
            </a:endParaRPr>
          </a:p>
          <a:p>
            <a:r>
              <a:rPr lang="en-AU" b="0" i="0" dirty="0">
                <a:solidFill>
                  <a:srgbClr val="222222"/>
                </a:solidFill>
                <a:effectLst/>
                <a:latin typeface="-apple-system"/>
              </a:rPr>
              <a:t>‘Activity’ was defined as a movement in a familiar environment measured as distance moved or the number of movements per unit of time. </a:t>
            </a:r>
          </a:p>
          <a:p>
            <a:r>
              <a:rPr lang="en-AU" b="0" i="0" dirty="0">
                <a:solidFill>
                  <a:srgbClr val="222222"/>
                </a:solidFill>
                <a:effectLst/>
                <a:latin typeface="-apple-system"/>
              </a:rPr>
              <a:t>‘Exploration’ was defined as movement in an unfamiliar environment reported as distance moved per unit time, latency to enter an unfamiliar environment, a number of times re-entering an arena, a number of unique zones visited, or principal components related to these measured movement parameters. </a:t>
            </a:r>
          </a:p>
          <a:p>
            <a:r>
              <a:rPr lang="en-AU" b="0" i="0" dirty="0">
                <a:solidFill>
                  <a:srgbClr val="222222"/>
                </a:solidFill>
                <a:effectLst/>
                <a:latin typeface="-apple-system"/>
              </a:rPr>
              <a:t>‘Dispersal’ was defined as a muscle-powered, non-returning movement away from breeding home ranges that are completed within one generation</a:t>
            </a:r>
            <a:r>
              <a:rPr lang="en-AU" b="0" i="0" baseline="30000" dirty="0">
                <a:solidFill>
                  <a:srgbClr val="006699"/>
                </a:solidFill>
                <a:effectLst/>
                <a:latin typeface="-apple-system"/>
              </a:rPr>
              <a:t>.</a:t>
            </a:r>
            <a:r>
              <a:rPr lang="en-AU" b="0" i="0" dirty="0">
                <a:solidFill>
                  <a:srgbClr val="222222"/>
                </a:solidFill>
                <a:effectLst/>
                <a:latin typeface="-apple-system"/>
              </a:rPr>
              <a:t> </a:t>
            </a:r>
          </a:p>
          <a:p>
            <a:endParaRPr lang="en-AU" b="0" i="0" dirty="0">
              <a:solidFill>
                <a:srgbClr val="222222"/>
              </a:solidFill>
              <a:effectLst/>
              <a:latin typeface="-apple-system"/>
            </a:endParaRPr>
          </a:p>
          <a:p>
            <a:r>
              <a:rPr lang="en-AU" b="1" i="0" dirty="0">
                <a:solidFill>
                  <a:srgbClr val="222222"/>
                </a:solidFill>
                <a:effectLst/>
                <a:latin typeface="-apple-system"/>
              </a:rPr>
              <a:t>Excluded migration</a:t>
            </a:r>
            <a:r>
              <a:rPr lang="en-AU" b="0" i="0" dirty="0">
                <a:solidFill>
                  <a:srgbClr val="222222"/>
                </a:solidFill>
                <a:effectLst/>
                <a:latin typeface="-apple-system"/>
              </a:rPr>
              <a:t>, which is a returning movement between feeding and breeding home ranges, and </a:t>
            </a:r>
            <a:r>
              <a:rPr lang="en-AU" b="1" i="0" dirty="0">
                <a:solidFill>
                  <a:srgbClr val="222222"/>
                </a:solidFill>
                <a:effectLst/>
                <a:latin typeface="-apple-system"/>
              </a:rPr>
              <a:t>passive dispersal </a:t>
            </a:r>
            <a:r>
              <a:rPr lang="en-AU" b="0" i="0" dirty="0">
                <a:solidFill>
                  <a:srgbClr val="222222"/>
                </a:solidFill>
                <a:effectLst/>
                <a:latin typeface="-apple-system"/>
              </a:rPr>
              <a:t>through dispersal vectors such as water- and wind-currents, or transport by other organisms.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A6831C-6FB3-4FEC-A36C-E1347358E4B1}" type="slidenum">
              <a:rPr lang="en-AU" smtClean="0"/>
              <a:t>30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787352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AU" b="0" i="0" dirty="0">
                <a:solidFill>
                  <a:srgbClr val="727272"/>
                </a:solidFill>
                <a:effectLst/>
                <a:latin typeface="Noto Sans" panose="020B0502040504020204" pitchFamily="34" charset="0"/>
              </a:rPr>
              <a:t>taxonomic groups (amphibians, reptiles, invertebrates, mammals, birds),</a:t>
            </a:r>
          </a:p>
          <a:p>
            <a:pPr marL="171450" indent="-171450">
              <a:buFontTx/>
              <a:buChar char="-"/>
            </a:pPr>
            <a:r>
              <a:rPr lang="en-AU" b="0" i="0" dirty="0">
                <a:solidFill>
                  <a:srgbClr val="727272"/>
                </a:solidFill>
                <a:effectLst/>
                <a:latin typeface="Noto Sans" panose="020B0502040504020204" pitchFamily="34" charset="0"/>
              </a:rPr>
              <a:t>thermoregulation strategy (ectotherm or endotherm), </a:t>
            </a:r>
          </a:p>
          <a:p>
            <a:pPr marL="171450" indent="-171450">
              <a:buFontTx/>
              <a:buChar char="-"/>
            </a:pPr>
            <a:r>
              <a:rPr lang="en-AU" b="0" i="0" dirty="0">
                <a:solidFill>
                  <a:srgbClr val="727272"/>
                </a:solidFill>
                <a:effectLst/>
                <a:latin typeface="Noto Sans" panose="020B0502040504020204" pitchFamily="34" charset="0"/>
              </a:rPr>
              <a:t>sex (male, female, mixed), </a:t>
            </a:r>
          </a:p>
          <a:p>
            <a:pPr marL="171450" indent="-171450">
              <a:buFontTx/>
              <a:buChar char="-"/>
            </a:pPr>
            <a:r>
              <a:rPr lang="en-AU" b="0" i="0" dirty="0">
                <a:solidFill>
                  <a:srgbClr val="727272"/>
                </a:solidFill>
                <a:effectLst/>
                <a:latin typeface="Noto Sans" panose="020B0502040504020204" pitchFamily="34" charset="0"/>
              </a:rPr>
              <a:t>age (juvenile, adult), </a:t>
            </a:r>
          </a:p>
          <a:p>
            <a:pPr marL="171450" indent="-171450">
              <a:buFontTx/>
              <a:buChar char="-"/>
            </a:pPr>
            <a:r>
              <a:rPr lang="en-AU" b="0" i="0" dirty="0">
                <a:solidFill>
                  <a:srgbClr val="727272"/>
                </a:solidFill>
                <a:effectLst/>
                <a:latin typeface="Noto Sans" panose="020B0502040504020204" pitchFamily="34" charset="0"/>
              </a:rPr>
              <a:t>origin (wild-caught, captive-raised; the “origin” moderator is relevant for the ‘individual movement’ analysis only, and refers to common laboratory animals such as zebrafish).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A6831C-6FB3-4FEC-A36C-E1347358E4B1}" type="slidenum">
              <a:rPr lang="en-AU" smtClean="0"/>
              <a:t>31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564025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A6831C-6FB3-4FEC-A36C-E1347358E4B1}" type="slidenum">
              <a:rPr lang="en-AU" smtClean="0"/>
              <a:t>37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361971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A6831C-6FB3-4FEC-A36C-E1347358E4B1}" type="slidenum">
              <a:rPr lang="en-AU" smtClean="0"/>
              <a:t>38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121919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A6831C-6FB3-4FEC-A36C-E1347358E4B1}" type="slidenum">
              <a:rPr lang="en-AU" smtClean="0"/>
              <a:t>66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695835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A6831C-6FB3-4FEC-A36C-E1347358E4B1}" type="slidenum">
              <a:rPr lang="en-AU" smtClean="0"/>
              <a:t>67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999128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6/17/22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6/17/22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6/17/22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6/17/22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6/17/22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6/17/22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6/17/22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6/17/22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6/17/22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6/17/22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6/17/22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6/17/22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189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457189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914377" indent="-457189" algn="l" defTabSz="457189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566" indent="-457189" algn="l" defTabSz="457189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indent="-457189" algn="l" defTabSz="457189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285943" indent="-457189" algn="l" defTabSz="457189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743131" indent="-457189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200320" indent="-457189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657509" indent="-457189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114697" indent="-457189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g"/><Relationship Id="rId3" Type="http://schemas.openxmlformats.org/officeDocument/2006/relationships/hyperlink" Target="https://www.nature.com/articles/s41559-021-01453-9" TargetMode="External"/><Relationship Id="rId7" Type="http://schemas.openxmlformats.org/officeDocument/2006/relationships/image" Target="../media/image4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hyperlink" Target="https://onlinelibrary.wiley.com/doi/abs/10.1002/jrsm.1424" TargetMode="External"/><Relationship Id="rId4" Type="http://schemas.openxmlformats.org/officeDocument/2006/relationships/image" Target="../media/image2.jpeg"/><Relationship Id="rId9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8.jpeg"/><Relationship Id="rId7" Type="http://schemas.openxmlformats.org/officeDocument/2006/relationships/image" Target="../media/image1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hyperlink" Target="https://github.com/daniel1noble/metaDigitise" TargetMode="External"/><Relationship Id="rId7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campbellcollaboration.org/resources/effect_size_input.php" TargetMode="External"/><Relationship Id="rId5" Type="http://schemas.openxmlformats.org/officeDocument/2006/relationships/hyperlink" Target="http://lajeunesse.myweb.usf.edu/juicr/juicr_basic_vignette_v0.1.html" TargetMode="External"/><Relationship Id="rId4" Type="http://schemas.openxmlformats.org/officeDocument/2006/relationships/hyperlink" Target="https://github.com/EIvimeyCook/ShinyDigitise" TargetMode="External"/><Relationship Id="rId9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jp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0.png"/><Relationship Id="rId4" Type="http://schemas.openxmlformats.org/officeDocument/2006/relationships/customXml" Target="../ink/ink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hyperlink" Target="https://rpsychologist.com/cohend/" TargetMode="Externa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emf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0.png"/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tiff"/><Relationship Id="rId2" Type="http://schemas.openxmlformats.org/officeDocument/2006/relationships/image" Target="../media/image57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tiff"/><Relationship Id="rId5" Type="http://schemas.openxmlformats.org/officeDocument/2006/relationships/image" Target="../media/image60.tiff"/><Relationship Id="rId4" Type="http://schemas.openxmlformats.org/officeDocument/2006/relationships/image" Target="../media/image59.tiff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aniel1noble.github.io/meta-workshop/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57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handbook-5-1.cochrane.org/chapter_1/1_2_2_what_is_a_systematic_review.htm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-18867" y="5418493"/>
            <a:ext cx="9174996" cy="794423"/>
          </a:xfrm>
        </p:spPr>
        <p:txBody>
          <a:bodyPr>
            <a:normAutofit fontScale="92500"/>
          </a:bodyPr>
          <a:lstStyle/>
          <a:p>
            <a:r>
              <a:rPr dirty="0"/>
              <a:t>Daniel Noble, Nicholas Wu, Essie Rodgers, Patrice Pottier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060556" y="6242657"/>
            <a:ext cx="1022888" cy="365125"/>
          </a:xfrm>
        </p:spPr>
        <p:txBody>
          <a:bodyPr/>
          <a:lstStyle/>
          <a:p>
            <a:r>
              <a:rPr dirty="0"/>
              <a:t>2022-06-06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45BE73-056A-6B6C-254E-73FB62F1AC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2707" y="2447180"/>
            <a:ext cx="3252251" cy="247360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5E24B98-233D-6C5A-A372-F9BF69008188}"/>
              </a:ext>
            </a:extLst>
          </p:cNvPr>
          <p:cNvSpPr txBox="1"/>
          <p:nvPr/>
        </p:nvSpPr>
        <p:spPr>
          <a:xfrm>
            <a:off x="5961915" y="5031968"/>
            <a:ext cx="19114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hlinkClick r:id="rId3"/>
              </a:rPr>
              <a:t>De Boer </a:t>
            </a:r>
            <a:r>
              <a:rPr lang="en-US" sz="1600" i="1" dirty="0">
                <a:hlinkClick r:id="rId3"/>
              </a:rPr>
              <a:t>et al</a:t>
            </a:r>
            <a:r>
              <a:rPr lang="en-US" sz="1600" dirty="0">
                <a:hlinkClick r:id="rId3"/>
              </a:rPr>
              <a:t>. 2021</a:t>
            </a:r>
            <a:endParaRPr lang="en-US" sz="16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015F643-0CA9-E583-F422-EDFB50651F2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4256" r="49623" b="50026"/>
          <a:stretch/>
        </p:blipFill>
        <p:spPr>
          <a:xfrm>
            <a:off x="518339" y="2305047"/>
            <a:ext cx="4286597" cy="259739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544AED2-433F-E684-A044-A2F2D87EBBC3}"/>
              </a:ext>
            </a:extLst>
          </p:cNvPr>
          <p:cNvSpPr txBox="1"/>
          <p:nvPr/>
        </p:nvSpPr>
        <p:spPr>
          <a:xfrm>
            <a:off x="1955418" y="5031968"/>
            <a:ext cx="26588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hlinkClick r:id="rId5"/>
              </a:rPr>
              <a:t>Nakagawa </a:t>
            </a:r>
            <a:r>
              <a:rPr lang="en-US" sz="1600" i="1" dirty="0">
                <a:hlinkClick r:id="rId5"/>
              </a:rPr>
              <a:t>et al. </a:t>
            </a:r>
            <a:r>
              <a:rPr lang="en-US" sz="1600" dirty="0">
                <a:hlinkClick r:id="rId5"/>
              </a:rPr>
              <a:t>2021</a:t>
            </a:r>
            <a:endParaRPr lang="en-US" sz="1600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2616371-10BB-4137-91D5-D89CD72E20A7}"/>
              </a:ext>
            </a:extLst>
          </p:cNvPr>
          <p:cNvGrpSpPr/>
          <p:nvPr/>
        </p:nvGrpSpPr>
        <p:grpSpPr>
          <a:xfrm>
            <a:off x="276831" y="6223510"/>
            <a:ext cx="2445189" cy="400110"/>
            <a:chOff x="540022" y="6074125"/>
            <a:chExt cx="2445189" cy="400110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16EE04C-7539-4458-9206-E23A8D5CACA8}"/>
                </a:ext>
              </a:extLst>
            </p:cNvPr>
            <p:cNvSpPr txBox="1"/>
            <p:nvPr/>
          </p:nvSpPr>
          <p:spPr>
            <a:xfrm>
              <a:off x="838046" y="6074125"/>
              <a:ext cx="2147165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AU" sz="2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#SEBmeta</a:t>
              </a:r>
            </a:p>
          </p:txBody>
        </p:sp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ABA82549-1A16-4DD0-9CC6-87B87EEB7C8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40022" y="6150211"/>
              <a:ext cx="354923" cy="287674"/>
            </a:xfrm>
            <a:prstGeom prst="rect">
              <a:avLst/>
            </a:prstGeom>
          </p:spPr>
        </p:pic>
      </p:grpSp>
      <p:pic>
        <p:nvPicPr>
          <p:cNvPr id="13" name="Picture 12" descr="Logo, company name&#10;&#10;Description automatically generated">
            <a:extLst>
              <a:ext uri="{FF2B5EF4-FFF2-40B4-BE49-F238E27FC236}">
                <a16:creationId xmlns:a16="http://schemas.microsoft.com/office/drawing/2014/main" id="{906216B2-1998-41A8-BDC9-83DFCFECD5CC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32293" y="5916196"/>
            <a:ext cx="1376147" cy="794424"/>
          </a:xfrm>
          <a:prstGeom prst="rect">
            <a:avLst/>
          </a:prstGeom>
        </p:spPr>
      </p:pic>
      <p:pic>
        <p:nvPicPr>
          <p:cNvPr id="15" name="Picture 14" descr="A picture containing text, clock, clipart&#10;&#10;Description automatically generated">
            <a:extLst>
              <a:ext uri="{FF2B5EF4-FFF2-40B4-BE49-F238E27FC236}">
                <a16:creationId xmlns:a16="http://schemas.microsoft.com/office/drawing/2014/main" id="{1E9A8D3A-CDA3-46E6-B11F-02A708EB1D2B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691664" y="6260888"/>
            <a:ext cx="1259980" cy="403066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12F26968-84F1-CDA4-6482-F08B9F216028}"/>
              </a:ext>
            </a:extLst>
          </p:cNvPr>
          <p:cNvSpPr txBox="1">
            <a:spLocks/>
          </p:cNvSpPr>
          <p:nvPr/>
        </p:nvSpPr>
        <p:spPr>
          <a:xfrm>
            <a:off x="231224" y="428763"/>
            <a:ext cx="8674813" cy="17179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3200" b="1" dirty="0"/>
              <a:t>Meta-analysis in Comparative Physiology</a:t>
            </a:r>
            <a:br>
              <a:rPr lang="en-AU" sz="3200" b="1" dirty="0"/>
            </a:br>
            <a:br>
              <a:rPr lang="en-AU" sz="3200" b="1" dirty="0"/>
            </a:br>
            <a:r>
              <a:rPr lang="en-AU" sz="3200" b="1" dirty="0">
                <a:solidFill>
                  <a:schemeClr val="bg1">
                    <a:lumMod val="65000"/>
                  </a:schemeClr>
                </a:solidFill>
              </a:rPr>
              <a:t>PART 1: A brief introduction to meta-analysis and effect sizes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73F7515-7B9A-43FA-DE18-7941E1A1A6F7}"/>
              </a:ext>
            </a:extLst>
          </p:cNvPr>
          <p:cNvSpPr txBox="1"/>
          <p:nvPr/>
        </p:nvSpPr>
        <p:spPr>
          <a:xfrm>
            <a:off x="-900332" y="178659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01A57-1CE6-051D-0835-EE58604784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9625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Why do we want to do meta-analysis?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94E437-0442-E360-AA1F-913910EFBB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45915"/>
            <a:ext cx="8229600" cy="4903539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Meta-analysis increases power and precision to estimate effects</a:t>
            </a:r>
          </a:p>
          <a:p>
            <a:pPr lvl="2"/>
            <a:r>
              <a:rPr lang="en-US" sz="2000" dirty="0"/>
              <a:t>Individual studies are (often) underpowered (</a:t>
            </a:r>
            <a:r>
              <a:rPr lang="en-US" sz="2000" dirty="0" err="1"/>
              <a:t>Jennions</a:t>
            </a:r>
            <a:r>
              <a:rPr lang="en-US" sz="2000" dirty="0"/>
              <a:t> &amp; </a:t>
            </a:r>
            <a:r>
              <a:rPr lang="en-US" sz="2000" dirty="0" err="1"/>
              <a:t>Møller</a:t>
            </a:r>
            <a:r>
              <a:rPr lang="en-US" sz="2000" dirty="0"/>
              <a:t>, 2003)</a:t>
            </a:r>
          </a:p>
          <a:p>
            <a:pPr lvl="2"/>
            <a:r>
              <a:rPr lang="en-US" sz="2000" dirty="0"/>
              <a:t>High sampling variability can exaggerate effects; don’t put too much faith in a single study.</a:t>
            </a:r>
          </a:p>
          <a:p>
            <a:r>
              <a:rPr lang="en-US" sz="2400" dirty="0"/>
              <a:t>Establishes generalities </a:t>
            </a:r>
          </a:p>
          <a:p>
            <a:r>
              <a:rPr lang="en-US" sz="2400" dirty="0"/>
              <a:t>Explores differences between studies and why they exist</a:t>
            </a:r>
          </a:p>
          <a:p>
            <a:r>
              <a:rPr lang="en-US" sz="2400" dirty="0"/>
              <a:t>Generates new hypotheses</a:t>
            </a:r>
          </a:p>
          <a:p>
            <a:r>
              <a:rPr lang="en-US" sz="2400" dirty="0"/>
              <a:t>Helps settle controversies from conflicting empirical studies</a:t>
            </a:r>
          </a:p>
          <a:p>
            <a:r>
              <a:rPr lang="en-US" sz="2400" dirty="0"/>
              <a:t>Can identify potential publication biases</a:t>
            </a:r>
          </a:p>
          <a:p>
            <a:r>
              <a:rPr lang="en-US" sz="2400" dirty="0"/>
              <a:t>Identify knowledge gaps to provide guidance for future empirical studies</a:t>
            </a:r>
          </a:p>
        </p:txBody>
      </p:sp>
    </p:spTree>
    <p:extLst>
      <p:ext uri="{BB962C8B-B14F-4D97-AF65-F5344CB8AC3E}">
        <p14:creationId xmlns:p14="http://schemas.microsoft.com/office/powerpoint/2010/main" val="16860825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825AC39-5F85-4CAA-8A81-A1287086B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95DA4D23-37FC-4B90-8188-F0377C5FF4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3312871" cy="6858000"/>
          </a:xfrm>
          <a:custGeom>
            <a:avLst/>
            <a:gdLst>
              <a:gd name="connsiteX0" fmla="*/ 0 w 4417162"/>
              <a:gd name="connsiteY0" fmla="*/ 0 h 6858000"/>
              <a:gd name="connsiteX1" fmla="*/ 144378 w 4417162"/>
              <a:gd name="connsiteY1" fmla="*/ 0 h 6858000"/>
              <a:gd name="connsiteX2" fmla="*/ 2310062 w 4417162"/>
              <a:gd name="connsiteY2" fmla="*/ 0 h 6858000"/>
              <a:gd name="connsiteX3" fmla="*/ 4227367 w 4417162"/>
              <a:gd name="connsiteY3" fmla="*/ 0 h 6858000"/>
              <a:gd name="connsiteX4" fmla="*/ 4232407 w 4417162"/>
              <a:gd name="connsiteY4" fmla="*/ 66675 h 6858000"/>
              <a:gd name="connsiteX5" fmla="*/ 4240804 w 4417162"/>
              <a:gd name="connsiteY5" fmla="*/ 122237 h 6858000"/>
              <a:gd name="connsiteX6" fmla="*/ 4250882 w 4417162"/>
              <a:gd name="connsiteY6" fmla="*/ 174625 h 6858000"/>
              <a:gd name="connsiteX7" fmla="*/ 4267678 w 4417162"/>
              <a:gd name="connsiteY7" fmla="*/ 217487 h 6858000"/>
              <a:gd name="connsiteX8" fmla="*/ 4284474 w 4417162"/>
              <a:gd name="connsiteY8" fmla="*/ 260350 h 6858000"/>
              <a:gd name="connsiteX9" fmla="*/ 4304629 w 4417162"/>
              <a:gd name="connsiteY9" fmla="*/ 296862 h 6858000"/>
              <a:gd name="connsiteX10" fmla="*/ 4324784 w 4417162"/>
              <a:gd name="connsiteY10" fmla="*/ 334962 h 6858000"/>
              <a:gd name="connsiteX11" fmla="*/ 4343260 w 4417162"/>
              <a:gd name="connsiteY11" fmla="*/ 369887 h 6858000"/>
              <a:gd name="connsiteX12" fmla="*/ 4361735 w 4417162"/>
              <a:gd name="connsiteY12" fmla="*/ 409575 h 6858000"/>
              <a:gd name="connsiteX13" fmla="*/ 4378531 w 4417162"/>
              <a:gd name="connsiteY13" fmla="*/ 450850 h 6858000"/>
              <a:gd name="connsiteX14" fmla="*/ 4393648 w 4417162"/>
              <a:gd name="connsiteY14" fmla="*/ 496887 h 6858000"/>
              <a:gd name="connsiteX15" fmla="*/ 4405405 w 4417162"/>
              <a:gd name="connsiteY15" fmla="*/ 546100 h 6858000"/>
              <a:gd name="connsiteX16" fmla="*/ 4413803 w 4417162"/>
              <a:gd name="connsiteY16" fmla="*/ 606425 h 6858000"/>
              <a:gd name="connsiteX17" fmla="*/ 4417162 w 4417162"/>
              <a:gd name="connsiteY17" fmla="*/ 673100 h 6858000"/>
              <a:gd name="connsiteX18" fmla="*/ 4413803 w 4417162"/>
              <a:gd name="connsiteY18" fmla="*/ 744537 h 6858000"/>
              <a:gd name="connsiteX19" fmla="*/ 4405405 w 4417162"/>
              <a:gd name="connsiteY19" fmla="*/ 801687 h 6858000"/>
              <a:gd name="connsiteX20" fmla="*/ 4393648 w 4417162"/>
              <a:gd name="connsiteY20" fmla="*/ 854075 h 6858000"/>
              <a:gd name="connsiteX21" fmla="*/ 4378531 w 4417162"/>
              <a:gd name="connsiteY21" fmla="*/ 901700 h 6858000"/>
              <a:gd name="connsiteX22" fmla="*/ 4361735 w 4417162"/>
              <a:gd name="connsiteY22" fmla="*/ 942975 h 6858000"/>
              <a:gd name="connsiteX23" fmla="*/ 4341580 w 4417162"/>
              <a:gd name="connsiteY23" fmla="*/ 981075 h 6858000"/>
              <a:gd name="connsiteX24" fmla="*/ 4321425 w 4417162"/>
              <a:gd name="connsiteY24" fmla="*/ 1017587 h 6858000"/>
              <a:gd name="connsiteX25" fmla="*/ 4301270 w 4417162"/>
              <a:gd name="connsiteY25" fmla="*/ 1055687 h 6858000"/>
              <a:gd name="connsiteX26" fmla="*/ 4282794 w 4417162"/>
              <a:gd name="connsiteY26" fmla="*/ 1095375 h 6858000"/>
              <a:gd name="connsiteX27" fmla="*/ 4264318 w 4417162"/>
              <a:gd name="connsiteY27" fmla="*/ 1136650 h 6858000"/>
              <a:gd name="connsiteX28" fmla="*/ 4249203 w 4417162"/>
              <a:gd name="connsiteY28" fmla="*/ 1182687 h 6858000"/>
              <a:gd name="connsiteX29" fmla="*/ 4239125 w 4417162"/>
              <a:gd name="connsiteY29" fmla="*/ 1235075 h 6858000"/>
              <a:gd name="connsiteX30" fmla="*/ 4229047 w 4417162"/>
              <a:gd name="connsiteY30" fmla="*/ 1295400 h 6858000"/>
              <a:gd name="connsiteX31" fmla="*/ 4227367 w 4417162"/>
              <a:gd name="connsiteY31" fmla="*/ 1363662 h 6858000"/>
              <a:gd name="connsiteX32" fmla="*/ 4229047 w 4417162"/>
              <a:gd name="connsiteY32" fmla="*/ 1431925 h 6858000"/>
              <a:gd name="connsiteX33" fmla="*/ 4239125 w 4417162"/>
              <a:gd name="connsiteY33" fmla="*/ 1492250 h 6858000"/>
              <a:gd name="connsiteX34" fmla="*/ 4249203 w 4417162"/>
              <a:gd name="connsiteY34" fmla="*/ 1544637 h 6858000"/>
              <a:gd name="connsiteX35" fmla="*/ 4264318 w 4417162"/>
              <a:gd name="connsiteY35" fmla="*/ 1589087 h 6858000"/>
              <a:gd name="connsiteX36" fmla="*/ 4282794 w 4417162"/>
              <a:gd name="connsiteY36" fmla="*/ 1631950 h 6858000"/>
              <a:gd name="connsiteX37" fmla="*/ 4301270 w 4417162"/>
              <a:gd name="connsiteY37" fmla="*/ 1671637 h 6858000"/>
              <a:gd name="connsiteX38" fmla="*/ 4321425 w 4417162"/>
              <a:gd name="connsiteY38" fmla="*/ 1708150 h 6858000"/>
              <a:gd name="connsiteX39" fmla="*/ 4341580 w 4417162"/>
              <a:gd name="connsiteY39" fmla="*/ 1743075 h 6858000"/>
              <a:gd name="connsiteX40" fmla="*/ 4361735 w 4417162"/>
              <a:gd name="connsiteY40" fmla="*/ 1782762 h 6858000"/>
              <a:gd name="connsiteX41" fmla="*/ 4378531 w 4417162"/>
              <a:gd name="connsiteY41" fmla="*/ 1824037 h 6858000"/>
              <a:gd name="connsiteX42" fmla="*/ 4393648 w 4417162"/>
              <a:gd name="connsiteY42" fmla="*/ 1870075 h 6858000"/>
              <a:gd name="connsiteX43" fmla="*/ 4405405 w 4417162"/>
              <a:gd name="connsiteY43" fmla="*/ 1922462 h 6858000"/>
              <a:gd name="connsiteX44" fmla="*/ 4413803 w 4417162"/>
              <a:gd name="connsiteY44" fmla="*/ 1982787 h 6858000"/>
              <a:gd name="connsiteX45" fmla="*/ 4417162 w 4417162"/>
              <a:gd name="connsiteY45" fmla="*/ 2051050 h 6858000"/>
              <a:gd name="connsiteX46" fmla="*/ 4413803 w 4417162"/>
              <a:gd name="connsiteY46" fmla="*/ 2119312 h 6858000"/>
              <a:gd name="connsiteX47" fmla="*/ 4405405 w 4417162"/>
              <a:gd name="connsiteY47" fmla="*/ 2179637 h 6858000"/>
              <a:gd name="connsiteX48" fmla="*/ 4393648 w 4417162"/>
              <a:gd name="connsiteY48" fmla="*/ 2232025 h 6858000"/>
              <a:gd name="connsiteX49" fmla="*/ 4378531 w 4417162"/>
              <a:gd name="connsiteY49" fmla="*/ 2278062 h 6858000"/>
              <a:gd name="connsiteX50" fmla="*/ 4361735 w 4417162"/>
              <a:gd name="connsiteY50" fmla="*/ 2319337 h 6858000"/>
              <a:gd name="connsiteX51" fmla="*/ 4341580 w 4417162"/>
              <a:gd name="connsiteY51" fmla="*/ 2359025 h 6858000"/>
              <a:gd name="connsiteX52" fmla="*/ 4321425 w 4417162"/>
              <a:gd name="connsiteY52" fmla="*/ 2395537 h 6858000"/>
              <a:gd name="connsiteX53" fmla="*/ 4301270 w 4417162"/>
              <a:gd name="connsiteY53" fmla="*/ 2433637 h 6858000"/>
              <a:gd name="connsiteX54" fmla="*/ 4282794 w 4417162"/>
              <a:gd name="connsiteY54" fmla="*/ 2471737 h 6858000"/>
              <a:gd name="connsiteX55" fmla="*/ 4264318 w 4417162"/>
              <a:gd name="connsiteY55" fmla="*/ 2513012 h 6858000"/>
              <a:gd name="connsiteX56" fmla="*/ 4249203 w 4417162"/>
              <a:gd name="connsiteY56" fmla="*/ 2560637 h 6858000"/>
              <a:gd name="connsiteX57" fmla="*/ 4239125 w 4417162"/>
              <a:gd name="connsiteY57" fmla="*/ 2613025 h 6858000"/>
              <a:gd name="connsiteX58" fmla="*/ 4229047 w 4417162"/>
              <a:gd name="connsiteY58" fmla="*/ 2671762 h 6858000"/>
              <a:gd name="connsiteX59" fmla="*/ 4227367 w 4417162"/>
              <a:gd name="connsiteY59" fmla="*/ 2741612 h 6858000"/>
              <a:gd name="connsiteX60" fmla="*/ 4229047 w 4417162"/>
              <a:gd name="connsiteY60" fmla="*/ 2809875 h 6858000"/>
              <a:gd name="connsiteX61" fmla="*/ 4239125 w 4417162"/>
              <a:gd name="connsiteY61" fmla="*/ 2868612 h 6858000"/>
              <a:gd name="connsiteX62" fmla="*/ 4249203 w 4417162"/>
              <a:gd name="connsiteY62" fmla="*/ 2922587 h 6858000"/>
              <a:gd name="connsiteX63" fmla="*/ 4264318 w 4417162"/>
              <a:gd name="connsiteY63" fmla="*/ 2967037 h 6858000"/>
              <a:gd name="connsiteX64" fmla="*/ 4282794 w 4417162"/>
              <a:gd name="connsiteY64" fmla="*/ 3009900 h 6858000"/>
              <a:gd name="connsiteX65" fmla="*/ 4301270 w 4417162"/>
              <a:gd name="connsiteY65" fmla="*/ 3046412 h 6858000"/>
              <a:gd name="connsiteX66" fmla="*/ 4321425 w 4417162"/>
              <a:gd name="connsiteY66" fmla="*/ 3084512 h 6858000"/>
              <a:gd name="connsiteX67" fmla="*/ 4341580 w 4417162"/>
              <a:gd name="connsiteY67" fmla="*/ 3121025 h 6858000"/>
              <a:gd name="connsiteX68" fmla="*/ 4361735 w 4417162"/>
              <a:gd name="connsiteY68" fmla="*/ 3160712 h 6858000"/>
              <a:gd name="connsiteX69" fmla="*/ 4378531 w 4417162"/>
              <a:gd name="connsiteY69" fmla="*/ 3201987 h 6858000"/>
              <a:gd name="connsiteX70" fmla="*/ 4393648 w 4417162"/>
              <a:gd name="connsiteY70" fmla="*/ 3248025 h 6858000"/>
              <a:gd name="connsiteX71" fmla="*/ 4405405 w 4417162"/>
              <a:gd name="connsiteY71" fmla="*/ 3300412 h 6858000"/>
              <a:gd name="connsiteX72" fmla="*/ 4413803 w 4417162"/>
              <a:gd name="connsiteY72" fmla="*/ 3360737 h 6858000"/>
              <a:gd name="connsiteX73" fmla="*/ 4417162 w 4417162"/>
              <a:gd name="connsiteY73" fmla="*/ 3427412 h 6858000"/>
              <a:gd name="connsiteX74" fmla="*/ 4413803 w 4417162"/>
              <a:gd name="connsiteY74" fmla="*/ 3497262 h 6858000"/>
              <a:gd name="connsiteX75" fmla="*/ 4405405 w 4417162"/>
              <a:gd name="connsiteY75" fmla="*/ 3557587 h 6858000"/>
              <a:gd name="connsiteX76" fmla="*/ 4393648 w 4417162"/>
              <a:gd name="connsiteY76" fmla="*/ 3609975 h 6858000"/>
              <a:gd name="connsiteX77" fmla="*/ 4378531 w 4417162"/>
              <a:gd name="connsiteY77" fmla="*/ 3656012 h 6858000"/>
              <a:gd name="connsiteX78" fmla="*/ 4361735 w 4417162"/>
              <a:gd name="connsiteY78" fmla="*/ 3697287 h 6858000"/>
              <a:gd name="connsiteX79" fmla="*/ 4341580 w 4417162"/>
              <a:gd name="connsiteY79" fmla="*/ 3736975 h 6858000"/>
              <a:gd name="connsiteX80" fmla="*/ 4301270 w 4417162"/>
              <a:gd name="connsiteY80" fmla="*/ 3811587 h 6858000"/>
              <a:gd name="connsiteX81" fmla="*/ 4282794 w 4417162"/>
              <a:gd name="connsiteY81" fmla="*/ 3848100 h 6858000"/>
              <a:gd name="connsiteX82" fmla="*/ 4264318 w 4417162"/>
              <a:gd name="connsiteY82" fmla="*/ 3890962 h 6858000"/>
              <a:gd name="connsiteX83" fmla="*/ 4249203 w 4417162"/>
              <a:gd name="connsiteY83" fmla="*/ 3935412 h 6858000"/>
              <a:gd name="connsiteX84" fmla="*/ 4239125 w 4417162"/>
              <a:gd name="connsiteY84" fmla="*/ 3987800 h 6858000"/>
              <a:gd name="connsiteX85" fmla="*/ 4229047 w 4417162"/>
              <a:gd name="connsiteY85" fmla="*/ 4048125 h 6858000"/>
              <a:gd name="connsiteX86" fmla="*/ 4227367 w 4417162"/>
              <a:gd name="connsiteY86" fmla="*/ 4116387 h 6858000"/>
              <a:gd name="connsiteX87" fmla="*/ 4229047 w 4417162"/>
              <a:gd name="connsiteY87" fmla="*/ 4186237 h 6858000"/>
              <a:gd name="connsiteX88" fmla="*/ 4239125 w 4417162"/>
              <a:gd name="connsiteY88" fmla="*/ 4244975 h 6858000"/>
              <a:gd name="connsiteX89" fmla="*/ 4249203 w 4417162"/>
              <a:gd name="connsiteY89" fmla="*/ 4297362 h 6858000"/>
              <a:gd name="connsiteX90" fmla="*/ 4264318 w 4417162"/>
              <a:gd name="connsiteY90" fmla="*/ 4343400 h 6858000"/>
              <a:gd name="connsiteX91" fmla="*/ 4282794 w 4417162"/>
              <a:gd name="connsiteY91" fmla="*/ 4386262 h 6858000"/>
              <a:gd name="connsiteX92" fmla="*/ 4301270 w 4417162"/>
              <a:gd name="connsiteY92" fmla="*/ 4424362 h 6858000"/>
              <a:gd name="connsiteX93" fmla="*/ 4341580 w 4417162"/>
              <a:gd name="connsiteY93" fmla="*/ 4498975 h 6858000"/>
              <a:gd name="connsiteX94" fmla="*/ 4361735 w 4417162"/>
              <a:gd name="connsiteY94" fmla="*/ 4537075 h 6858000"/>
              <a:gd name="connsiteX95" fmla="*/ 4378531 w 4417162"/>
              <a:gd name="connsiteY95" fmla="*/ 4579937 h 6858000"/>
              <a:gd name="connsiteX96" fmla="*/ 4393648 w 4417162"/>
              <a:gd name="connsiteY96" fmla="*/ 4625975 h 6858000"/>
              <a:gd name="connsiteX97" fmla="*/ 4405405 w 4417162"/>
              <a:gd name="connsiteY97" fmla="*/ 4678362 h 6858000"/>
              <a:gd name="connsiteX98" fmla="*/ 4413803 w 4417162"/>
              <a:gd name="connsiteY98" fmla="*/ 4738687 h 6858000"/>
              <a:gd name="connsiteX99" fmla="*/ 4417162 w 4417162"/>
              <a:gd name="connsiteY99" fmla="*/ 4806950 h 6858000"/>
              <a:gd name="connsiteX100" fmla="*/ 4413803 w 4417162"/>
              <a:gd name="connsiteY100" fmla="*/ 4875212 h 6858000"/>
              <a:gd name="connsiteX101" fmla="*/ 4405405 w 4417162"/>
              <a:gd name="connsiteY101" fmla="*/ 4935537 h 6858000"/>
              <a:gd name="connsiteX102" fmla="*/ 4393648 w 4417162"/>
              <a:gd name="connsiteY102" fmla="*/ 4987925 h 6858000"/>
              <a:gd name="connsiteX103" fmla="*/ 4378531 w 4417162"/>
              <a:gd name="connsiteY103" fmla="*/ 5033962 h 6858000"/>
              <a:gd name="connsiteX104" fmla="*/ 4361735 w 4417162"/>
              <a:gd name="connsiteY104" fmla="*/ 5075237 h 6858000"/>
              <a:gd name="connsiteX105" fmla="*/ 4341580 w 4417162"/>
              <a:gd name="connsiteY105" fmla="*/ 5114925 h 6858000"/>
              <a:gd name="connsiteX106" fmla="*/ 4321425 w 4417162"/>
              <a:gd name="connsiteY106" fmla="*/ 5149850 h 6858000"/>
              <a:gd name="connsiteX107" fmla="*/ 4301270 w 4417162"/>
              <a:gd name="connsiteY107" fmla="*/ 5186362 h 6858000"/>
              <a:gd name="connsiteX108" fmla="*/ 4282794 w 4417162"/>
              <a:gd name="connsiteY108" fmla="*/ 5226050 h 6858000"/>
              <a:gd name="connsiteX109" fmla="*/ 4264318 w 4417162"/>
              <a:gd name="connsiteY109" fmla="*/ 5268912 h 6858000"/>
              <a:gd name="connsiteX110" fmla="*/ 4249203 w 4417162"/>
              <a:gd name="connsiteY110" fmla="*/ 5313362 h 6858000"/>
              <a:gd name="connsiteX111" fmla="*/ 4239125 w 4417162"/>
              <a:gd name="connsiteY111" fmla="*/ 5365750 h 6858000"/>
              <a:gd name="connsiteX112" fmla="*/ 4229047 w 4417162"/>
              <a:gd name="connsiteY112" fmla="*/ 5426075 h 6858000"/>
              <a:gd name="connsiteX113" fmla="*/ 4227367 w 4417162"/>
              <a:gd name="connsiteY113" fmla="*/ 5494337 h 6858000"/>
              <a:gd name="connsiteX114" fmla="*/ 4229047 w 4417162"/>
              <a:gd name="connsiteY114" fmla="*/ 5562600 h 6858000"/>
              <a:gd name="connsiteX115" fmla="*/ 4239125 w 4417162"/>
              <a:gd name="connsiteY115" fmla="*/ 5622925 h 6858000"/>
              <a:gd name="connsiteX116" fmla="*/ 4249203 w 4417162"/>
              <a:gd name="connsiteY116" fmla="*/ 5675312 h 6858000"/>
              <a:gd name="connsiteX117" fmla="*/ 4264318 w 4417162"/>
              <a:gd name="connsiteY117" fmla="*/ 5721350 h 6858000"/>
              <a:gd name="connsiteX118" fmla="*/ 4282794 w 4417162"/>
              <a:gd name="connsiteY118" fmla="*/ 5762625 h 6858000"/>
              <a:gd name="connsiteX119" fmla="*/ 4301270 w 4417162"/>
              <a:gd name="connsiteY119" fmla="*/ 5802312 h 6858000"/>
              <a:gd name="connsiteX120" fmla="*/ 4321425 w 4417162"/>
              <a:gd name="connsiteY120" fmla="*/ 5840412 h 6858000"/>
              <a:gd name="connsiteX121" fmla="*/ 4341580 w 4417162"/>
              <a:gd name="connsiteY121" fmla="*/ 5876925 h 6858000"/>
              <a:gd name="connsiteX122" fmla="*/ 4361735 w 4417162"/>
              <a:gd name="connsiteY122" fmla="*/ 5915025 h 6858000"/>
              <a:gd name="connsiteX123" fmla="*/ 4378531 w 4417162"/>
              <a:gd name="connsiteY123" fmla="*/ 5956300 h 6858000"/>
              <a:gd name="connsiteX124" fmla="*/ 4393648 w 4417162"/>
              <a:gd name="connsiteY124" fmla="*/ 6003925 h 6858000"/>
              <a:gd name="connsiteX125" fmla="*/ 4405405 w 4417162"/>
              <a:gd name="connsiteY125" fmla="*/ 6056312 h 6858000"/>
              <a:gd name="connsiteX126" fmla="*/ 4413803 w 4417162"/>
              <a:gd name="connsiteY126" fmla="*/ 6113462 h 6858000"/>
              <a:gd name="connsiteX127" fmla="*/ 4417162 w 4417162"/>
              <a:gd name="connsiteY127" fmla="*/ 6183312 h 6858000"/>
              <a:gd name="connsiteX128" fmla="*/ 4413803 w 4417162"/>
              <a:gd name="connsiteY128" fmla="*/ 6251575 h 6858000"/>
              <a:gd name="connsiteX129" fmla="*/ 4405405 w 4417162"/>
              <a:gd name="connsiteY129" fmla="*/ 6311900 h 6858000"/>
              <a:gd name="connsiteX130" fmla="*/ 4393648 w 4417162"/>
              <a:gd name="connsiteY130" fmla="*/ 6361112 h 6858000"/>
              <a:gd name="connsiteX131" fmla="*/ 4378531 w 4417162"/>
              <a:gd name="connsiteY131" fmla="*/ 6407150 h 6858000"/>
              <a:gd name="connsiteX132" fmla="*/ 4361735 w 4417162"/>
              <a:gd name="connsiteY132" fmla="*/ 6448425 h 6858000"/>
              <a:gd name="connsiteX133" fmla="*/ 4343260 w 4417162"/>
              <a:gd name="connsiteY133" fmla="*/ 6488112 h 6858000"/>
              <a:gd name="connsiteX134" fmla="*/ 4324784 w 4417162"/>
              <a:gd name="connsiteY134" fmla="*/ 6523037 h 6858000"/>
              <a:gd name="connsiteX135" fmla="*/ 4304629 w 4417162"/>
              <a:gd name="connsiteY135" fmla="*/ 6561137 h 6858000"/>
              <a:gd name="connsiteX136" fmla="*/ 4284474 w 4417162"/>
              <a:gd name="connsiteY136" fmla="*/ 6597650 h 6858000"/>
              <a:gd name="connsiteX137" fmla="*/ 4267678 w 4417162"/>
              <a:gd name="connsiteY137" fmla="*/ 6640512 h 6858000"/>
              <a:gd name="connsiteX138" fmla="*/ 4250882 w 4417162"/>
              <a:gd name="connsiteY138" fmla="*/ 6683375 h 6858000"/>
              <a:gd name="connsiteX139" fmla="*/ 4240804 w 4417162"/>
              <a:gd name="connsiteY139" fmla="*/ 6735762 h 6858000"/>
              <a:gd name="connsiteX140" fmla="*/ 4232407 w 4417162"/>
              <a:gd name="connsiteY140" fmla="*/ 6791325 h 6858000"/>
              <a:gd name="connsiteX141" fmla="*/ 4227367 w 4417162"/>
              <a:gd name="connsiteY141" fmla="*/ 6858000 h 6858000"/>
              <a:gd name="connsiteX142" fmla="*/ 2310062 w 4417162"/>
              <a:gd name="connsiteY142" fmla="*/ 6858000 h 6858000"/>
              <a:gd name="connsiteX143" fmla="*/ 144378 w 4417162"/>
              <a:gd name="connsiteY143" fmla="*/ 6858000 h 6858000"/>
              <a:gd name="connsiteX144" fmla="*/ 0 w 4417162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417162" h="6858000">
                <a:moveTo>
                  <a:pt x="0" y="0"/>
                </a:moveTo>
                <a:lnTo>
                  <a:pt x="144378" y="0"/>
                </a:lnTo>
                <a:lnTo>
                  <a:pt x="2310062" y="0"/>
                </a:lnTo>
                <a:lnTo>
                  <a:pt x="4227367" y="0"/>
                </a:lnTo>
                <a:lnTo>
                  <a:pt x="4232407" y="66675"/>
                </a:lnTo>
                <a:lnTo>
                  <a:pt x="4240804" y="122237"/>
                </a:lnTo>
                <a:lnTo>
                  <a:pt x="4250882" y="174625"/>
                </a:lnTo>
                <a:lnTo>
                  <a:pt x="4267678" y="217487"/>
                </a:lnTo>
                <a:lnTo>
                  <a:pt x="4284474" y="260350"/>
                </a:lnTo>
                <a:lnTo>
                  <a:pt x="4304629" y="296862"/>
                </a:lnTo>
                <a:lnTo>
                  <a:pt x="4324784" y="334962"/>
                </a:lnTo>
                <a:lnTo>
                  <a:pt x="4343260" y="369887"/>
                </a:lnTo>
                <a:lnTo>
                  <a:pt x="4361735" y="409575"/>
                </a:lnTo>
                <a:lnTo>
                  <a:pt x="4378531" y="450850"/>
                </a:lnTo>
                <a:lnTo>
                  <a:pt x="4393648" y="496887"/>
                </a:lnTo>
                <a:lnTo>
                  <a:pt x="4405405" y="546100"/>
                </a:lnTo>
                <a:lnTo>
                  <a:pt x="4413803" y="606425"/>
                </a:lnTo>
                <a:lnTo>
                  <a:pt x="4417162" y="673100"/>
                </a:lnTo>
                <a:lnTo>
                  <a:pt x="4413803" y="744537"/>
                </a:lnTo>
                <a:lnTo>
                  <a:pt x="4405405" y="801687"/>
                </a:lnTo>
                <a:lnTo>
                  <a:pt x="4393648" y="854075"/>
                </a:lnTo>
                <a:lnTo>
                  <a:pt x="4378531" y="901700"/>
                </a:lnTo>
                <a:lnTo>
                  <a:pt x="4361735" y="942975"/>
                </a:lnTo>
                <a:lnTo>
                  <a:pt x="4341580" y="981075"/>
                </a:lnTo>
                <a:lnTo>
                  <a:pt x="4321425" y="1017587"/>
                </a:lnTo>
                <a:lnTo>
                  <a:pt x="4301270" y="1055687"/>
                </a:lnTo>
                <a:lnTo>
                  <a:pt x="4282794" y="1095375"/>
                </a:lnTo>
                <a:lnTo>
                  <a:pt x="4264318" y="1136650"/>
                </a:lnTo>
                <a:lnTo>
                  <a:pt x="4249203" y="1182687"/>
                </a:lnTo>
                <a:lnTo>
                  <a:pt x="4239125" y="1235075"/>
                </a:lnTo>
                <a:lnTo>
                  <a:pt x="4229047" y="1295400"/>
                </a:lnTo>
                <a:lnTo>
                  <a:pt x="4227367" y="1363662"/>
                </a:lnTo>
                <a:lnTo>
                  <a:pt x="4229047" y="1431925"/>
                </a:lnTo>
                <a:lnTo>
                  <a:pt x="4239125" y="1492250"/>
                </a:lnTo>
                <a:lnTo>
                  <a:pt x="4249203" y="1544637"/>
                </a:lnTo>
                <a:lnTo>
                  <a:pt x="4264318" y="1589087"/>
                </a:lnTo>
                <a:lnTo>
                  <a:pt x="4282794" y="1631950"/>
                </a:lnTo>
                <a:lnTo>
                  <a:pt x="4301270" y="1671637"/>
                </a:lnTo>
                <a:lnTo>
                  <a:pt x="4321425" y="1708150"/>
                </a:lnTo>
                <a:lnTo>
                  <a:pt x="4341580" y="1743075"/>
                </a:lnTo>
                <a:lnTo>
                  <a:pt x="4361735" y="1782762"/>
                </a:lnTo>
                <a:lnTo>
                  <a:pt x="4378531" y="1824037"/>
                </a:lnTo>
                <a:lnTo>
                  <a:pt x="4393648" y="1870075"/>
                </a:lnTo>
                <a:lnTo>
                  <a:pt x="4405405" y="1922462"/>
                </a:lnTo>
                <a:lnTo>
                  <a:pt x="4413803" y="1982787"/>
                </a:lnTo>
                <a:lnTo>
                  <a:pt x="4417162" y="2051050"/>
                </a:lnTo>
                <a:lnTo>
                  <a:pt x="4413803" y="2119312"/>
                </a:lnTo>
                <a:lnTo>
                  <a:pt x="4405405" y="2179637"/>
                </a:lnTo>
                <a:lnTo>
                  <a:pt x="4393648" y="2232025"/>
                </a:lnTo>
                <a:lnTo>
                  <a:pt x="4378531" y="2278062"/>
                </a:lnTo>
                <a:lnTo>
                  <a:pt x="4361735" y="2319337"/>
                </a:lnTo>
                <a:lnTo>
                  <a:pt x="4341580" y="2359025"/>
                </a:lnTo>
                <a:lnTo>
                  <a:pt x="4321425" y="2395537"/>
                </a:lnTo>
                <a:lnTo>
                  <a:pt x="4301270" y="2433637"/>
                </a:lnTo>
                <a:lnTo>
                  <a:pt x="4282794" y="2471737"/>
                </a:lnTo>
                <a:lnTo>
                  <a:pt x="4264318" y="2513012"/>
                </a:lnTo>
                <a:lnTo>
                  <a:pt x="4249203" y="2560637"/>
                </a:lnTo>
                <a:lnTo>
                  <a:pt x="4239125" y="2613025"/>
                </a:lnTo>
                <a:lnTo>
                  <a:pt x="4229047" y="2671762"/>
                </a:lnTo>
                <a:lnTo>
                  <a:pt x="4227367" y="2741612"/>
                </a:lnTo>
                <a:lnTo>
                  <a:pt x="4229047" y="2809875"/>
                </a:lnTo>
                <a:lnTo>
                  <a:pt x="4239125" y="2868612"/>
                </a:lnTo>
                <a:lnTo>
                  <a:pt x="4249203" y="2922587"/>
                </a:lnTo>
                <a:lnTo>
                  <a:pt x="4264318" y="2967037"/>
                </a:lnTo>
                <a:lnTo>
                  <a:pt x="4282794" y="3009900"/>
                </a:lnTo>
                <a:lnTo>
                  <a:pt x="4301270" y="3046412"/>
                </a:lnTo>
                <a:lnTo>
                  <a:pt x="4321425" y="3084512"/>
                </a:lnTo>
                <a:lnTo>
                  <a:pt x="4341580" y="3121025"/>
                </a:lnTo>
                <a:lnTo>
                  <a:pt x="4361735" y="3160712"/>
                </a:lnTo>
                <a:lnTo>
                  <a:pt x="4378531" y="3201987"/>
                </a:lnTo>
                <a:lnTo>
                  <a:pt x="4393648" y="3248025"/>
                </a:lnTo>
                <a:lnTo>
                  <a:pt x="4405405" y="3300412"/>
                </a:lnTo>
                <a:lnTo>
                  <a:pt x="4413803" y="3360737"/>
                </a:lnTo>
                <a:lnTo>
                  <a:pt x="4417162" y="3427412"/>
                </a:lnTo>
                <a:lnTo>
                  <a:pt x="4413803" y="3497262"/>
                </a:lnTo>
                <a:lnTo>
                  <a:pt x="4405405" y="3557587"/>
                </a:lnTo>
                <a:lnTo>
                  <a:pt x="4393648" y="3609975"/>
                </a:lnTo>
                <a:lnTo>
                  <a:pt x="4378531" y="3656012"/>
                </a:lnTo>
                <a:lnTo>
                  <a:pt x="4361735" y="3697287"/>
                </a:lnTo>
                <a:lnTo>
                  <a:pt x="4341580" y="3736975"/>
                </a:lnTo>
                <a:lnTo>
                  <a:pt x="4301270" y="3811587"/>
                </a:lnTo>
                <a:lnTo>
                  <a:pt x="4282794" y="3848100"/>
                </a:lnTo>
                <a:lnTo>
                  <a:pt x="4264318" y="3890962"/>
                </a:lnTo>
                <a:lnTo>
                  <a:pt x="4249203" y="3935412"/>
                </a:lnTo>
                <a:lnTo>
                  <a:pt x="4239125" y="3987800"/>
                </a:lnTo>
                <a:lnTo>
                  <a:pt x="4229047" y="4048125"/>
                </a:lnTo>
                <a:lnTo>
                  <a:pt x="4227367" y="4116387"/>
                </a:lnTo>
                <a:lnTo>
                  <a:pt x="4229047" y="4186237"/>
                </a:lnTo>
                <a:lnTo>
                  <a:pt x="4239125" y="4244975"/>
                </a:lnTo>
                <a:lnTo>
                  <a:pt x="4249203" y="4297362"/>
                </a:lnTo>
                <a:lnTo>
                  <a:pt x="4264318" y="4343400"/>
                </a:lnTo>
                <a:lnTo>
                  <a:pt x="4282794" y="4386262"/>
                </a:lnTo>
                <a:lnTo>
                  <a:pt x="4301270" y="4424362"/>
                </a:lnTo>
                <a:lnTo>
                  <a:pt x="4341580" y="4498975"/>
                </a:lnTo>
                <a:lnTo>
                  <a:pt x="4361735" y="4537075"/>
                </a:lnTo>
                <a:lnTo>
                  <a:pt x="4378531" y="4579937"/>
                </a:lnTo>
                <a:lnTo>
                  <a:pt x="4393648" y="4625975"/>
                </a:lnTo>
                <a:lnTo>
                  <a:pt x="4405405" y="4678362"/>
                </a:lnTo>
                <a:lnTo>
                  <a:pt x="4413803" y="4738687"/>
                </a:lnTo>
                <a:lnTo>
                  <a:pt x="4417162" y="4806950"/>
                </a:lnTo>
                <a:lnTo>
                  <a:pt x="4413803" y="4875212"/>
                </a:lnTo>
                <a:lnTo>
                  <a:pt x="4405405" y="4935537"/>
                </a:lnTo>
                <a:lnTo>
                  <a:pt x="4393648" y="4987925"/>
                </a:lnTo>
                <a:lnTo>
                  <a:pt x="4378531" y="5033962"/>
                </a:lnTo>
                <a:lnTo>
                  <a:pt x="4361735" y="5075237"/>
                </a:lnTo>
                <a:lnTo>
                  <a:pt x="4341580" y="5114925"/>
                </a:lnTo>
                <a:lnTo>
                  <a:pt x="4321425" y="5149850"/>
                </a:lnTo>
                <a:lnTo>
                  <a:pt x="4301270" y="5186362"/>
                </a:lnTo>
                <a:lnTo>
                  <a:pt x="4282794" y="5226050"/>
                </a:lnTo>
                <a:lnTo>
                  <a:pt x="4264318" y="5268912"/>
                </a:lnTo>
                <a:lnTo>
                  <a:pt x="4249203" y="5313362"/>
                </a:lnTo>
                <a:lnTo>
                  <a:pt x="4239125" y="5365750"/>
                </a:lnTo>
                <a:lnTo>
                  <a:pt x="4229047" y="5426075"/>
                </a:lnTo>
                <a:lnTo>
                  <a:pt x="4227367" y="5494337"/>
                </a:lnTo>
                <a:lnTo>
                  <a:pt x="4229047" y="5562600"/>
                </a:lnTo>
                <a:lnTo>
                  <a:pt x="4239125" y="5622925"/>
                </a:lnTo>
                <a:lnTo>
                  <a:pt x="4249203" y="5675312"/>
                </a:lnTo>
                <a:lnTo>
                  <a:pt x="4264318" y="5721350"/>
                </a:lnTo>
                <a:lnTo>
                  <a:pt x="4282794" y="5762625"/>
                </a:lnTo>
                <a:lnTo>
                  <a:pt x="4301270" y="5802312"/>
                </a:lnTo>
                <a:lnTo>
                  <a:pt x="4321425" y="5840412"/>
                </a:lnTo>
                <a:lnTo>
                  <a:pt x="4341580" y="5876925"/>
                </a:lnTo>
                <a:lnTo>
                  <a:pt x="4361735" y="5915025"/>
                </a:lnTo>
                <a:lnTo>
                  <a:pt x="4378531" y="5956300"/>
                </a:lnTo>
                <a:lnTo>
                  <a:pt x="4393648" y="6003925"/>
                </a:lnTo>
                <a:lnTo>
                  <a:pt x="4405405" y="6056312"/>
                </a:lnTo>
                <a:lnTo>
                  <a:pt x="4413803" y="6113462"/>
                </a:lnTo>
                <a:lnTo>
                  <a:pt x="4417162" y="6183312"/>
                </a:lnTo>
                <a:lnTo>
                  <a:pt x="4413803" y="6251575"/>
                </a:lnTo>
                <a:lnTo>
                  <a:pt x="4405405" y="6311900"/>
                </a:lnTo>
                <a:lnTo>
                  <a:pt x="4393648" y="6361112"/>
                </a:lnTo>
                <a:lnTo>
                  <a:pt x="4378531" y="6407150"/>
                </a:lnTo>
                <a:lnTo>
                  <a:pt x="4361735" y="6448425"/>
                </a:lnTo>
                <a:lnTo>
                  <a:pt x="4343260" y="6488112"/>
                </a:lnTo>
                <a:lnTo>
                  <a:pt x="4324784" y="6523037"/>
                </a:lnTo>
                <a:lnTo>
                  <a:pt x="4304629" y="6561137"/>
                </a:lnTo>
                <a:lnTo>
                  <a:pt x="4284474" y="6597650"/>
                </a:lnTo>
                <a:lnTo>
                  <a:pt x="4267678" y="6640512"/>
                </a:lnTo>
                <a:lnTo>
                  <a:pt x="4250882" y="6683375"/>
                </a:lnTo>
                <a:lnTo>
                  <a:pt x="4240804" y="6735762"/>
                </a:lnTo>
                <a:lnTo>
                  <a:pt x="4232407" y="6791325"/>
                </a:lnTo>
                <a:lnTo>
                  <a:pt x="4227367" y="6858000"/>
                </a:lnTo>
                <a:lnTo>
                  <a:pt x="2310062" y="6858000"/>
                </a:lnTo>
                <a:lnTo>
                  <a:pt x="14437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A7A4B465-FBCC-4CD4-89A1-82992A7B4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3204588" cy="6858000"/>
          </a:xfrm>
          <a:custGeom>
            <a:avLst/>
            <a:gdLst>
              <a:gd name="connsiteX0" fmla="*/ 0 w 4272784"/>
              <a:gd name="connsiteY0" fmla="*/ 0 h 6858000"/>
              <a:gd name="connsiteX1" fmla="*/ 4082989 w 4272784"/>
              <a:gd name="connsiteY1" fmla="*/ 0 h 6858000"/>
              <a:gd name="connsiteX2" fmla="*/ 4088029 w 4272784"/>
              <a:gd name="connsiteY2" fmla="*/ 66675 h 6858000"/>
              <a:gd name="connsiteX3" fmla="*/ 4096426 w 4272784"/>
              <a:gd name="connsiteY3" fmla="*/ 122237 h 6858000"/>
              <a:gd name="connsiteX4" fmla="*/ 4106504 w 4272784"/>
              <a:gd name="connsiteY4" fmla="*/ 174625 h 6858000"/>
              <a:gd name="connsiteX5" fmla="*/ 4123300 w 4272784"/>
              <a:gd name="connsiteY5" fmla="*/ 217487 h 6858000"/>
              <a:gd name="connsiteX6" fmla="*/ 4140096 w 4272784"/>
              <a:gd name="connsiteY6" fmla="*/ 260350 h 6858000"/>
              <a:gd name="connsiteX7" fmla="*/ 4160251 w 4272784"/>
              <a:gd name="connsiteY7" fmla="*/ 296862 h 6858000"/>
              <a:gd name="connsiteX8" fmla="*/ 4180406 w 4272784"/>
              <a:gd name="connsiteY8" fmla="*/ 334962 h 6858000"/>
              <a:gd name="connsiteX9" fmla="*/ 4198882 w 4272784"/>
              <a:gd name="connsiteY9" fmla="*/ 369887 h 6858000"/>
              <a:gd name="connsiteX10" fmla="*/ 4217357 w 4272784"/>
              <a:gd name="connsiteY10" fmla="*/ 409575 h 6858000"/>
              <a:gd name="connsiteX11" fmla="*/ 4234153 w 4272784"/>
              <a:gd name="connsiteY11" fmla="*/ 450850 h 6858000"/>
              <a:gd name="connsiteX12" fmla="*/ 4249270 w 4272784"/>
              <a:gd name="connsiteY12" fmla="*/ 496887 h 6858000"/>
              <a:gd name="connsiteX13" fmla="*/ 4261027 w 4272784"/>
              <a:gd name="connsiteY13" fmla="*/ 546100 h 6858000"/>
              <a:gd name="connsiteX14" fmla="*/ 4269425 w 4272784"/>
              <a:gd name="connsiteY14" fmla="*/ 606425 h 6858000"/>
              <a:gd name="connsiteX15" fmla="*/ 4272784 w 4272784"/>
              <a:gd name="connsiteY15" fmla="*/ 673100 h 6858000"/>
              <a:gd name="connsiteX16" fmla="*/ 4269425 w 4272784"/>
              <a:gd name="connsiteY16" fmla="*/ 744537 h 6858000"/>
              <a:gd name="connsiteX17" fmla="*/ 4261027 w 4272784"/>
              <a:gd name="connsiteY17" fmla="*/ 801687 h 6858000"/>
              <a:gd name="connsiteX18" fmla="*/ 4249270 w 4272784"/>
              <a:gd name="connsiteY18" fmla="*/ 854075 h 6858000"/>
              <a:gd name="connsiteX19" fmla="*/ 4234153 w 4272784"/>
              <a:gd name="connsiteY19" fmla="*/ 901700 h 6858000"/>
              <a:gd name="connsiteX20" fmla="*/ 4217357 w 4272784"/>
              <a:gd name="connsiteY20" fmla="*/ 942975 h 6858000"/>
              <a:gd name="connsiteX21" fmla="*/ 4197202 w 4272784"/>
              <a:gd name="connsiteY21" fmla="*/ 981075 h 6858000"/>
              <a:gd name="connsiteX22" fmla="*/ 4177047 w 4272784"/>
              <a:gd name="connsiteY22" fmla="*/ 1017587 h 6858000"/>
              <a:gd name="connsiteX23" fmla="*/ 4156892 w 4272784"/>
              <a:gd name="connsiteY23" fmla="*/ 1055687 h 6858000"/>
              <a:gd name="connsiteX24" fmla="*/ 4138416 w 4272784"/>
              <a:gd name="connsiteY24" fmla="*/ 1095375 h 6858000"/>
              <a:gd name="connsiteX25" fmla="*/ 4119940 w 4272784"/>
              <a:gd name="connsiteY25" fmla="*/ 1136650 h 6858000"/>
              <a:gd name="connsiteX26" fmla="*/ 4104825 w 4272784"/>
              <a:gd name="connsiteY26" fmla="*/ 1182687 h 6858000"/>
              <a:gd name="connsiteX27" fmla="*/ 4094747 w 4272784"/>
              <a:gd name="connsiteY27" fmla="*/ 1235075 h 6858000"/>
              <a:gd name="connsiteX28" fmla="*/ 4084669 w 4272784"/>
              <a:gd name="connsiteY28" fmla="*/ 1295400 h 6858000"/>
              <a:gd name="connsiteX29" fmla="*/ 4082989 w 4272784"/>
              <a:gd name="connsiteY29" fmla="*/ 1363662 h 6858000"/>
              <a:gd name="connsiteX30" fmla="*/ 4084669 w 4272784"/>
              <a:gd name="connsiteY30" fmla="*/ 1431925 h 6858000"/>
              <a:gd name="connsiteX31" fmla="*/ 4094747 w 4272784"/>
              <a:gd name="connsiteY31" fmla="*/ 1492250 h 6858000"/>
              <a:gd name="connsiteX32" fmla="*/ 4104825 w 4272784"/>
              <a:gd name="connsiteY32" fmla="*/ 1544637 h 6858000"/>
              <a:gd name="connsiteX33" fmla="*/ 4119940 w 4272784"/>
              <a:gd name="connsiteY33" fmla="*/ 1589087 h 6858000"/>
              <a:gd name="connsiteX34" fmla="*/ 4138416 w 4272784"/>
              <a:gd name="connsiteY34" fmla="*/ 1631950 h 6858000"/>
              <a:gd name="connsiteX35" fmla="*/ 4156892 w 4272784"/>
              <a:gd name="connsiteY35" fmla="*/ 1671637 h 6858000"/>
              <a:gd name="connsiteX36" fmla="*/ 4177047 w 4272784"/>
              <a:gd name="connsiteY36" fmla="*/ 1708150 h 6858000"/>
              <a:gd name="connsiteX37" fmla="*/ 4197202 w 4272784"/>
              <a:gd name="connsiteY37" fmla="*/ 1743075 h 6858000"/>
              <a:gd name="connsiteX38" fmla="*/ 4217357 w 4272784"/>
              <a:gd name="connsiteY38" fmla="*/ 1782762 h 6858000"/>
              <a:gd name="connsiteX39" fmla="*/ 4234153 w 4272784"/>
              <a:gd name="connsiteY39" fmla="*/ 1824037 h 6858000"/>
              <a:gd name="connsiteX40" fmla="*/ 4249270 w 4272784"/>
              <a:gd name="connsiteY40" fmla="*/ 1870075 h 6858000"/>
              <a:gd name="connsiteX41" fmla="*/ 4261027 w 4272784"/>
              <a:gd name="connsiteY41" fmla="*/ 1922462 h 6858000"/>
              <a:gd name="connsiteX42" fmla="*/ 4269425 w 4272784"/>
              <a:gd name="connsiteY42" fmla="*/ 1982787 h 6858000"/>
              <a:gd name="connsiteX43" fmla="*/ 4272784 w 4272784"/>
              <a:gd name="connsiteY43" fmla="*/ 2051050 h 6858000"/>
              <a:gd name="connsiteX44" fmla="*/ 4269425 w 4272784"/>
              <a:gd name="connsiteY44" fmla="*/ 2119312 h 6858000"/>
              <a:gd name="connsiteX45" fmla="*/ 4261027 w 4272784"/>
              <a:gd name="connsiteY45" fmla="*/ 2179637 h 6858000"/>
              <a:gd name="connsiteX46" fmla="*/ 4249270 w 4272784"/>
              <a:gd name="connsiteY46" fmla="*/ 2232025 h 6858000"/>
              <a:gd name="connsiteX47" fmla="*/ 4234153 w 4272784"/>
              <a:gd name="connsiteY47" fmla="*/ 2278062 h 6858000"/>
              <a:gd name="connsiteX48" fmla="*/ 4217357 w 4272784"/>
              <a:gd name="connsiteY48" fmla="*/ 2319337 h 6858000"/>
              <a:gd name="connsiteX49" fmla="*/ 4197202 w 4272784"/>
              <a:gd name="connsiteY49" fmla="*/ 2359025 h 6858000"/>
              <a:gd name="connsiteX50" fmla="*/ 4177047 w 4272784"/>
              <a:gd name="connsiteY50" fmla="*/ 2395537 h 6858000"/>
              <a:gd name="connsiteX51" fmla="*/ 4156892 w 4272784"/>
              <a:gd name="connsiteY51" fmla="*/ 2433637 h 6858000"/>
              <a:gd name="connsiteX52" fmla="*/ 4138416 w 4272784"/>
              <a:gd name="connsiteY52" fmla="*/ 2471737 h 6858000"/>
              <a:gd name="connsiteX53" fmla="*/ 4119940 w 4272784"/>
              <a:gd name="connsiteY53" fmla="*/ 2513012 h 6858000"/>
              <a:gd name="connsiteX54" fmla="*/ 4104825 w 4272784"/>
              <a:gd name="connsiteY54" fmla="*/ 2560637 h 6858000"/>
              <a:gd name="connsiteX55" fmla="*/ 4094747 w 4272784"/>
              <a:gd name="connsiteY55" fmla="*/ 2613025 h 6858000"/>
              <a:gd name="connsiteX56" fmla="*/ 4084669 w 4272784"/>
              <a:gd name="connsiteY56" fmla="*/ 2671762 h 6858000"/>
              <a:gd name="connsiteX57" fmla="*/ 4082989 w 4272784"/>
              <a:gd name="connsiteY57" fmla="*/ 2741612 h 6858000"/>
              <a:gd name="connsiteX58" fmla="*/ 4084669 w 4272784"/>
              <a:gd name="connsiteY58" fmla="*/ 2809875 h 6858000"/>
              <a:gd name="connsiteX59" fmla="*/ 4094747 w 4272784"/>
              <a:gd name="connsiteY59" fmla="*/ 2868612 h 6858000"/>
              <a:gd name="connsiteX60" fmla="*/ 4104825 w 4272784"/>
              <a:gd name="connsiteY60" fmla="*/ 2922587 h 6858000"/>
              <a:gd name="connsiteX61" fmla="*/ 4119940 w 4272784"/>
              <a:gd name="connsiteY61" fmla="*/ 2967037 h 6858000"/>
              <a:gd name="connsiteX62" fmla="*/ 4138416 w 4272784"/>
              <a:gd name="connsiteY62" fmla="*/ 3009900 h 6858000"/>
              <a:gd name="connsiteX63" fmla="*/ 4156892 w 4272784"/>
              <a:gd name="connsiteY63" fmla="*/ 3046412 h 6858000"/>
              <a:gd name="connsiteX64" fmla="*/ 4177047 w 4272784"/>
              <a:gd name="connsiteY64" fmla="*/ 3084512 h 6858000"/>
              <a:gd name="connsiteX65" fmla="*/ 4197202 w 4272784"/>
              <a:gd name="connsiteY65" fmla="*/ 3121025 h 6858000"/>
              <a:gd name="connsiteX66" fmla="*/ 4217357 w 4272784"/>
              <a:gd name="connsiteY66" fmla="*/ 3160712 h 6858000"/>
              <a:gd name="connsiteX67" fmla="*/ 4234153 w 4272784"/>
              <a:gd name="connsiteY67" fmla="*/ 3201987 h 6858000"/>
              <a:gd name="connsiteX68" fmla="*/ 4249270 w 4272784"/>
              <a:gd name="connsiteY68" fmla="*/ 3248025 h 6858000"/>
              <a:gd name="connsiteX69" fmla="*/ 4261027 w 4272784"/>
              <a:gd name="connsiteY69" fmla="*/ 3300412 h 6858000"/>
              <a:gd name="connsiteX70" fmla="*/ 4269425 w 4272784"/>
              <a:gd name="connsiteY70" fmla="*/ 3360737 h 6858000"/>
              <a:gd name="connsiteX71" fmla="*/ 4272784 w 4272784"/>
              <a:gd name="connsiteY71" fmla="*/ 3427412 h 6858000"/>
              <a:gd name="connsiteX72" fmla="*/ 4269425 w 4272784"/>
              <a:gd name="connsiteY72" fmla="*/ 3497262 h 6858000"/>
              <a:gd name="connsiteX73" fmla="*/ 4261027 w 4272784"/>
              <a:gd name="connsiteY73" fmla="*/ 3557587 h 6858000"/>
              <a:gd name="connsiteX74" fmla="*/ 4249270 w 4272784"/>
              <a:gd name="connsiteY74" fmla="*/ 3609975 h 6858000"/>
              <a:gd name="connsiteX75" fmla="*/ 4234153 w 4272784"/>
              <a:gd name="connsiteY75" fmla="*/ 3656012 h 6858000"/>
              <a:gd name="connsiteX76" fmla="*/ 4217357 w 4272784"/>
              <a:gd name="connsiteY76" fmla="*/ 3697287 h 6858000"/>
              <a:gd name="connsiteX77" fmla="*/ 4197202 w 4272784"/>
              <a:gd name="connsiteY77" fmla="*/ 3736975 h 6858000"/>
              <a:gd name="connsiteX78" fmla="*/ 4156892 w 4272784"/>
              <a:gd name="connsiteY78" fmla="*/ 3811587 h 6858000"/>
              <a:gd name="connsiteX79" fmla="*/ 4138416 w 4272784"/>
              <a:gd name="connsiteY79" fmla="*/ 3848100 h 6858000"/>
              <a:gd name="connsiteX80" fmla="*/ 4119940 w 4272784"/>
              <a:gd name="connsiteY80" fmla="*/ 3890962 h 6858000"/>
              <a:gd name="connsiteX81" fmla="*/ 4104825 w 4272784"/>
              <a:gd name="connsiteY81" fmla="*/ 3935412 h 6858000"/>
              <a:gd name="connsiteX82" fmla="*/ 4094747 w 4272784"/>
              <a:gd name="connsiteY82" fmla="*/ 3987800 h 6858000"/>
              <a:gd name="connsiteX83" fmla="*/ 4084669 w 4272784"/>
              <a:gd name="connsiteY83" fmla="*/ 4048125 h 6858000"/>
              <a:gd name="connsiteX84" fmla="*/ 4082989 w 4272784"/>
              <a:gd name="connsiteY84" fmla="*/ 4116387 h 6858000"/>
              <a:gd name="connsiteX85" fmla="*/ 4084669 w 4272784"/>
              <a:gd name="connsiteY85" fmla="*/ 4186237 h 6858000"/>
              <a:gd name="connsiteX86" fmla="*/ 4094747 w 4272784"/>
              <a:gd name="connsiteY86" fmla="*/ 4244975 h 6858000"/>
              <a:gd name="connsiteX87" fmla="*/ 4104825 w 4272784"/>
              <a:gd name="connsiteY87" fmla="*/ 4297362 h 6858000"/>
              <a:gd name="connsiteX88" fmla="*/ 4119940 w 4272784"/>
              <a:gd name="connsiteY88" fmla="*/ 4343400 h 6858000"/>
              <a:gd name="connsiteX89" fmla="*/ 4138416 w 4272784"/>
              <a:gd name="connsiteY89" fmla="*/ 4386262 h 6858000"/>
              <a:gd name="connsiteX90" fmla="*/ 4156892 w 4272784"/>
              <a:gd name="connsiteY90" fmla="*/ 4424362 h 6858000"/>
              <a:gd name="connsiteX91" fmla="*/ 4197202 w 4272784"/>
              <a:gd name="connsiteY91" fmla="*/ 4498975 h 6858000"/>
              <a:gd name="connsiteX92" fmla="*/ 4217357 w 4272784"/>
              <a:gd name="connsiteY92" fmla="*/ 4537075 h 6858000"/>
              <a:gd name="connsiteX93" fmla="*/ 4234153 w 4272784"/>
              <a:gd name="connsiteY93" fmla="*/ 4579937 h 6858000"/>
              <a:gd name="connsiteX94" fmla="*/ 4249270 w 4272784"/>
              <a:gd name="connsiteY94" fmla="*/ 4625975 h 6858000"/>
              <a:gd name="connsiteX95" fmla="*/ 4261027 w 4272784"/>
              <a:gd name="connsiteY95" fmla="*/ 4678362 h 6858000"/>
              <a:gd name="connsiteX96" fmla="*/ 4269425 w 4272784"/>
              <a:gd name="connsiteY96" fmla="*/ 4738687 h 6858000"/>
              <a:gd name="connsiteX97" fmla="*/ 4272784 w 4272784"/>
              <a:gd name="connsiteY97" fmla="*/ 4806950 h 6858000"/>
              <a:gd name="connsiteX98" fmla="*/ 4269425 w 4272784"/>
              <a:gd name="connsiteY98" fmla="*/ 4875212 h 6858000"/>
              <a:gd name="connsiteX99" fmla="*/ 4261027 w 4272784"/>
              <a:gd name="connsiteY99" fmla="*/ 4935537 h 6858000"/>
              <a:gd name="connsiteX100" fmla="*/ 4249270 w 4272784"/>
              <a:gd name="connsiteY100" fmla="*/ 4987925 h 6858000"/>
              <a:gd name="connsiteX101" fmla="*/ 4234153 w 4272784"/>
              <a:gd name="connsiteY101" fmla="*/ 5033962 h 6858000"/>
              <a:gd name="connsiteX102" fmla="*/ 4217357 w 4272784"/>
              <a:gd name="connsiteY102" fmla="*/ 5075237 h 6858000"/>
              <a:gd name="connsiteX103" fmla="*/ 4197202 w 4272784"/>
              <a:gd name="connsiteY103" fmla="*/ 5114925 h 6858000"/>
              <a:gd name="connsiteX104" fmla="*/ 4177047 w 4272784"/>
              <a:gd name="connsiteY104" fmla="*/ 5149850 h 6858000"/>
              <a:gd name="connsiteX105" fmla="*/ 4156892 w 4272784"/>
              <a:gd name="connsiteY105" fmla="*/ 5186362 h 6858000"/>
              <a:gd name="connsiteX106" fmla="*/ 4138416 w 4272784"/>
              <a:gd name="connsiteY106" fmla="*/ 5226050 h 6858000"/>
              <a:gd name="connsiteX107" fmla="*/ 4119940 w 4272784"/>
              <a:gd name="connsiteY107" fmla="*/ 5268912 h 6858000"/>
              <a:gd name="connsiteX108" fmla="*/ 4104825 w 4272784"/>
              <a:gd name="connsiteY108" fmla="*/ 5313362 h 6858000"/>
              <a:gd name="connsiteX109" fmla="*/ 4094747 w 4272784"/>
              <a:gd name="connsiteY109" fmla="*/ 5365750 h 6858000"/>
              <a:gd name="connsiteX110" fmla="*/ 4084669 w 4272784"/>
              <a:gd name="connsiteY110" fmla="*/ 5426075 h 6858000"/>
              <a:gd name="connsiteX111" fmla="*/ 4082989 w 4272784"/>
              <a:gd name="connsiteY111" fmla="*/ 5494337 h 6858000"/>
              <a:gd name="connsiteX112" fmla="*/ 4084669 w 4272784"/>
              <a:gd name="connsiteY112" fmla="*/ 5562600 h 6858000"/>
              <a:gd name="connsiteX113" fmla="*/ 4094747 w 4272784"/>
              <a:gd name="connsiteY113" fmla="*/ 5622925 h 6858000"/>
              <a:gd name="connsiteX114" fmla="*/ 4104825 w 4272784"/>
              <a:gd name="connsiteY114" fmla="*/ 5675312 h 6858000"/>
              <a:gd name="connsiteX115" fmla="*/ 4119940 w 4272784"/>
              <a:gd name="connsiteY115" fmla="*/ 5721350 h 6858000"/>
              <a:gd name="connsiteX116" fmla="*/ 4138416 w 4272784"/>
              <a:gd name="connsiteY116" fmla="*/ 5762625 h 6858000"/>
              <a:gd name="connsiteX117" fmla="*/ 4156892 w 4272784"/>
              <a:gd name="connsiteY117" fmla="*/ 5802312 h 6858000"/>
              <a:gd name="connsiteX118" fmla="*/ 4177047 w 4272784"/>
              <a:gd name="connsiteY118" fmla="*/ 5840412 h 6858000"/>
              <a:gd name="connsiteX119" fmla="*/ 4197202 w 4272784"/>
              <a:gd name="connsiteY119" fmla="*/ 5876925 h 6858000"/>
              <a:gd name="connsiteX120" fmla="*/ 4217357 w 4272784"/>
              <a:gd name="connsiteY120" fmla="*/ 5915025 h 6858000"/>
              <a:gd name="connsiteX121" fmla="*/ 4234153 w 4272784"/>
              <a:gd name="connsiteY121" fmla="*/ 5956300 h 6858000"/>
              <a:gd name="connsiteX122" fmla="*/ 4249270 w 4272784"/>
              <a:gd name="connsiteY122" fmla="*/ 6003925 h 6858000"/>
              <a:gd name="connsiteX123" fmla="*/ 4261027 w 4272784"/>
              <a:gd name="connsiteY123" fmla="*/ 6056312 h 6858000"/>
              <a:gd name="connsiteX124" fmla="*/ 4269425 w 4272784"/>
              <a:gd name="connsiteY124" fmla="*/ 6113462 h 6858000"/>
              <a:gd name="connsiteX125" fmla="*/ 4272784 w 4272784"/>
              <a:gd name="connsiteY125" fmla="*/ 6183312 h 6858000"/>
              <a:gd name="connsiteX126" fmla="*/ 4269425 w 4272784"/>
              <a:gd name="connsiteY126" fmla="*/ 6251575 h 6858000"/>
              <a:gd name="connsiteX127" fmla="*/ 4261027 w 4272784"/>
              <a:gd name="connsiteY127" fmla="*/ 6311900 h 6858000"/>
              <a:gd name="connsiteX128" fmla="*/ 4249270 w 4272784"/>
              <a:gd name="connsiteY128" fmla="*/ 6361112 h 6858000"/>
              <a:gd name="connsiteX129" fmla="*/ 4234153 w 4272784"/>
              <a:gd name="connsiteY129" fmla="*/ 6407150 h 6858000"/>
              <a:gd name="connsiteX130" fmla="*/ 4217357 w 4272784"/>
              <a:gd name="connsiteY130" fmla="*/ 6448425 h 6858000"/>
              <a:gd name="connsiteX131" fmla="*/ 4198882 w 4272784"/>
              <a:gd name="connsiteY131" fmla="*/ 6488112 h 6858000"/>
              <a:gd name="connsiteX132" fmla="*/ 4180406 w 4272784"/>
              <a:gd name="connsiteY132" fmla="*/ 6523037 h 6858000"/>
              <a:gd name="connsiteX133" fmla="*/ 4160251 w 4272784"/>
              <a:gd name="connsiteY133" fmla="*/ 6561137 h 6858000"/>
              <a:gd name="connsiteX134" fmla="*/ 4140096 w 4272784"/>
              <a:gd name="connsiteY134" fmla="*/ 6597650 h 6858000"/>
              <a:gd name="connsiteX135" fmla="*/ 4123300 w 4272784"/>
              <a:gd name="connsiteY135" fmla="*/ 6640512 h 6858000"/>
              <a:gd name="connsiteX136" fmla="*/ 4106504 w 4272784"/>
              <a:gd name="connsiteY136" fmla="*/ 6683375 h 6858000"/>
              <a:gd name="connsiteX137" fmla="*/ 4096426 w 4272784"/>
              <a:gd name="connsiteY137" fmla="*/ 6735762 h 6858000"/>
              <a:gd name="connsiteX138" fmla="*/ 4088029 w 4272784"/>
              <a:gd name="connsiteY138" fmla="*/ 6791325 h 6858000"/>
              <a:gd name="connsiteX139" fmla="*/ 4082989 w 4272784"/>
              <a:gd name="connsiteY139" fmla="*/ 6858000 h 6858000"/>
              <a:gd name="connsiteX140" fmla="*/ 0 w 4272784"/>
              <a:gd name="connsiteY14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4272784" h="6858000">
                <a:moveTo>
                  <a:pt x="0" y="0"/>
                </a:moveTo>
                <a:lnTo>
                  <a:pt x="4082989" y="0"/>
                </a:lnTo>
                <a:lnTo>
                  <a:pt x="4088029" y="66675"/>
                </a:lnTo>
                <a:lnTo>
                  <a:pt x="4096426" y="122237"/>
                </a:lnTo>
                <a:lnTo>
                  <a:pt x="4106504" y="174625"/>
                </a:lnTo>
                <a:lnTo>
                  <a:pt x="4123300" y="217487"/>
                </a:lnTo>
                <a:lnTo>
                  <a:pt x="4140096" y="260350"/>
                </a:lnTo>
                <a:lnTo>
                  <a:pt x="4160251" y="296862"/>
                </a:lnTo>
                <a:lnTo>
                  <a:pt x="4180406" y="334962"/>
                </a:lnTo>
                <a:lnTo>
                  <a:pt x="4198882" y="369887"/>
                </a:lnTo>
                <a:lnTo>
                  <a:pt x="4217357" y="409575"/>
                </a:lnTo>
                <a:lnTo>
                  <a:pt x="4234153" y="450850"/>
                </a:lnTo>
                <a:lnTo>
                  <a:pt x="4249270" y="496887"/>
                </a:lnTo>
                <a:lnTo>
                  <a:pt x="4261027" y="546100"/>
                </a:lnTo>
                <a:lnTo>
                  <a:pt x="4269425" y="606425"/>
                </a:lnTo>
                <a:lnTo>
                  <a:pt x="4272784" y="673100"/>
                </a:lnTo>
                <a:lnTo>
                  <a:pt x="4269425" y="744537"/>
                </a:lnTo>
                <a:lnTo>
                  <a:pt x="4261027" y="801687"/>
                </a:lnTo>
                <a:lnTo>
                  <a:pt x="4249270" y="854075"/>
                </a:lnTo>
                <a:lnTo>
                  <a:pt x="4234153" y="901700"/>
                </a:lnTo>
                <a:lnTo>
                  <a:pt x="4217357" y="942975"/>
                </a:lnTo>
                <a:lnTo>
                  <a:pt x="4197202" y="981075"/>
                </a:lnTo>
                <a:lnTo>
                  <a:pt x="4177047" y="1017587"/>
                </a:lnTo>
                <a:lnTo>
                  <a:pt x="4156892" y="1055687"/>
                </a:lnTo>
                <a:lnTo>
                  <a:pt x="4138416" y="1095375"/>
                </a:lnTo>
                <a:lnTo>
                  <a:pt x="4119940" y="1136650"/>
                </a:lnTo>
                <a:lnTo>
                  <a:pt x="4104825" y="1182687"/>
                </a:lnTo>
                <a:lnTo>
                  <a:pt x="4094747" y="1235075"/>
                </a:lnTo>
                <a:lnTo>
                  <a:pt x="4084669" y="1295400"/>
                </a:lnTo>
                <a:lnTo>
                  <a:pt x="4082989" y="1363662"/>
                </a:lnTo>
                <a:lnTo>
                  <a:pt x="4084669" y="1431925"/>
                </a:lnTo>
                <a:lnTo>
                  <a:pt x="4094747" y="1492250"/>
                </a:lnTo>
                <a:lnTo>
                  <a:pt x="4104825" y="1544637"/>
                </a:lnTo>
                <a:lnTo>
                  <a:pt x="4119940" y="1589087"/>
                </a:lnTo>
                <a:lnTo>
                  <a:pt x="4138416" y="1631950"/>
                </a:lnTo>
                <a:lnTo>
                  <a:pt x="4156892" y="1671637"/>
                </a:lnTo>
                <a:lnTo>
                  <a:pt x="4177047" y="1708150"/>
                </a:lnTo>
                <a:lnTo>
                  <a:pt x="4197202" y="1743075"/>
                </a:lnTo>
                <a:lnTo>
                  <a:pt x="4217357" y="1782762"/>
                </a:lnTo>
                <a:lnTo>
                  <a:pt x="4234153" y="1824037"/>
                </a:lnTo>
                <a:lnTo>
                  <a:pt x="4249270" y="1870075"/>
                </a:lnTo>
                <a:lnTo>
                  <a:pt x="4261027" y="1922462"/>
                </a:lnTo>
                <a:lnTo>
                  <a:pt x="4269425" y="1982787"/>
                </a:lnTo>
                <a:lnTo>
                  <a:pt x="4272784" y="2051050"/>
                </a:lnTo>
                <a:lnTo>
                  <a:pt x="4269425" y="2119312"/>
                </a:lnTo>
                <a:lnTo>
                  <a:pt x="4261027" y="2179637"/>
                </a:lnTo>
                <a:lnTo>
                  <a:pt x="4249270" y="2232025"/>
                </a:lnTo>
                <a:lnTo>
                  <a:pt x="4234153" y="2278062"/>
                </a:lnTo>
                <a:lnTo>
                  <a:pt x="4217357" y="2319337"/>
                </a:lnTo>
                <a:lnTo>
                  <a:pt x="4197202" y="2359025"/>
                </a:lnTo>
                <a:lnTo>
                  <a:pt x="4177047" y="2395537"/>
                </a:lnTo>
                <a:lnTo>
                  <a:pt x="4156892" y="2433637"/>
                </a:lnTo>
                <a:lnTo>
                  <a:pt x="4138416" y="2471737"/>
                </a:lnTo>
                <a:lnTo>
                  <a:pt x="4119940" y="2513012"/>
                </a:lnTo>
                <a:lnTo>
                  <a:pt x="4104825" y="2560637"/>
                </a:lnTo>
                <a:lnTo>
                  <a:pt x="4094747" y="2613025"/>
                </a:lnTo>
                <a:lnTo>
                  <a:pt x="4084669" y="2671762"/>
                </a:lnTo>
                <a:lnTo>
                  <a:pt x="4082989" y="2741612"/>
                </a:lnTo>
                <a:lnTo>
                  <a:pt x="4084669" y="2809875"/>
                </a:lnTo>
                <a:lnTo>
                  <a:pt x="4094747" y="2868612"/>
                </a:lnTo>
                <a:lnTo>
                  <a:pt x="4104825" y="2922587"/>
                </a:lnTo>
                <a:lnTo>
                  <a:pt x="4119940" y="2967037"/>
                </a:lnTo>
                <a:lnTo>
                  <a:pt x="4138416" y="3009900"/>
                </a:lnTo>
                <a:lnTo>
                  <a:pt x="4156892" y="3046412"/>
                </a:lnTo>
                <a:lnTo>
                  <a:pt x="4177047" y="3084512"/>
                </a:lnTo>
                <a:lnTo>
                  <a:pt x="4197202" y="3121025"/>
                </a:lnTo>
                <a:lnTo>
                  <a:pt x="4217357" y="3160712"/>
                </a:lnTo>
                <a:lnTo>
                  <a:pt x="4234153" y="3201987"/>
                </a:lnTo>
                <a:lnTo>
                  <a:pt x="4249270" y="3248025"/>
                </a:lnTo>
                <a:lnTo>
                  <a:pt x="4261027" y="3300412"/>
                </a:lnTo>
                <a:lnTo>
                  <a:pt x="4269425" y="3360737"/>
                </a:lnTo>
                <a:lnTo>
                  <a:pt x="4272784" y="3427412"/>
                </a:lnTo>
                <a:lnTo>
                  <a:pt x="4269425" y="3497262"/>
                </a:lnTo>
                <a:lnTo>
                  <a:pt x="4261027" y="3557587"/>
                </a:lnTo>
                <a:lnTo>
                  <a:pt x="4249270" y="3609975"/>
                </a:lnTo>
                <a:lnTo>
                  <a:pt x="4234153" y="3656012"/>
                </a:lnTo>
                <a:lnTo>
                  <a:pt x="4217357" y="3697287"/>
                </a:lnTo>
                <a:lnTo>
                  <a:pt x="4197202" y="3736975"/>
                </a:lnTo>
                <a:lnTo>
                  <a:pt x="4156892" y="3811587"/>
                </a:lnTo>
                <a:lnTo>
                  <a:pt x="4138416" y="3848100"/>
                </a:lnTo>
                <a:lnTo>
                  <a:pt x="4119940" y="3890962"/>
                </a:lnTo>
                <a:lnTo>
                  <a:pt x="4104825" y="3935412"/>
                </a:lnTo>
                <a:lnTo>
                  <a:pt x="4094747" y="3987800"/>
                </a:lnTo>
                <a:lnTo>
                  <a:pt x="4084669" y="4048125"/>
                </a:lnTo>
                <a:lnTo>
                  <a:pt x="4082989" y="4116387"/>
                </a:lnTo>
                <a:lnTo>
                  <a:pt x="4084669" y="4186237"/>
                </a:lnTo>
                <a:lnTo>
                  <a:pt x="4094747" y="4244975"/>
                </a:lnTo>
                <a:lnTo>
                  <a:pt x="4104825" y="4297362"/>
                </a:lnTo>
                <a:lnTo>
                  <a:pt x="4119940" y="4343400"/>
                </a:lnTo>
                <a:lnTo>
                  <a:pt x="4138416" y="4386262"/>
                </a:lnTo>
                <a:lnTo>
                  <a:pt x="4156892" y="4424362"/>
                </a:lnTo>
                <a:lnTo>
                  <a:pt x="4197202" y="4498975"/>
                </a:lnTo>
                <a:lnTo>
                  <a:pt x="4217357" y="4537075"/>
                </a:lnTo>
                <a:lnTo>
                  <a:pt x="4234153" y="4579937"/>
                </a:lnTo>
                <a:lnTo>
                  <a:pt x="4249270" y="4625975"/>
                </a:lnTo>
                <a:lnTo>
                  <a:pt x="4261027" y="4678362"/>
                </a:lnTo>
                <a:lnTo>
                  <a:pt x="4269425" y="4738687"/>
                </a:lnTo>
                <a:lnTo>
                  <a:pt x="4272784" y="4806950"/>
                </a:lnTo>
                <a:lnTo>
                  <a:pt x="4269425" y="4875212"/>
                </a:lnTo>
                <a:lnTo>
                  <a:pt x="4261027" y="4935537"/>
                </a:lnTo>
                <a:lnTo>
                  <a:pt x="4249270" y="4987925"/>
                </a:lnTo>
                <a:lnTo>
                  <a:pt x="4234153" y="5033962"/>
                </a:lnTo>
                <a:lnTo>
                  <a:pt x="4217357" y="5075237"/>
                </a:lnTo>
                <a:lnTo>
                  <a:pt x="4197202" y="5114925"/>
                </a:lnTo>
                <a:lnTo>
                  <a:pt x="4177047" y="5149850"/>
                </a:lnTo>
                <a:lnTo>
                  <a:pt x="4156892" y="5186362"/>
                </a:lnTo>
                <a:lnTo>
                  <a:pt x="4138416" y="5226050"/>
                </a:lnTo>
                <a:lnTo>
                  <a:pt x="4119940" y="5268912"/>
                </a:lnTo>
                <a:lnTo>
                  <a:pt x="4104825" y="5313362"/>
                </a:lnTo>
                <a:lnTo>
                  <a:pt x="4094747" y="5365750"/>
                </a:lnTo>
                <a:lnTo>
                  <a:pt x="4084669" y="5426075"/>
                </a:lnTo>
                <a:lnTo>
                  <a:pt x="4082989" y="5494337"/>
                </a:lnTo>
                <a:lnTo>
                  <a:pt x="4084669" y="5562600"/>
                </a:lnTo>
                <a:lnTo>
                  <a:pt x="4094747" y="5622925"/>
                </a:lnTo>
                <a:lnTo>
                  <a:pt x="4104825" y="5675312"/>
                </a:lnTo>
                <a:lnTo>
                  <a:pt x="4119940" y="5721350"/>
                </a:lnTo>
                <a:lnTo>
                  <a:pt x="4138416" y="5762625"/>
                </a:lnTo>
                <a:lnTo>
                  <a:pt x="4156892" y="5802312"/>
                </a:lnTo>
                <a:lnTo>
                  <a:pt x="4177047" y="5840412"/>
                </a:lnTo>
                <a:lnTo>
                  <a:pt x="4197202" y="5876925"/>
                </a:lnTo>
                <a:lnTo>
                  <a:pt x="4217357" y="5915025"/>
                </a:lnTo>
                <a:lnTo>
                  <a:pt x="4234153" y="5956300"/>
                </a:lnTo>
                <a:lnTo>
                  <a:pt x="4249270" y="6003925"/>
                </a:lnTo>
                <a:lnTo>
                  <a:pt x="4261027" y="6056312"/>
                </a:lnTo>
                <a:lnTo>
                  <a:pt x="4269425" y="6113462"/>
                </a:lnTo>
                <a:lnTo>
                  <a:pt x="4272784" y="6183312"/>
                </a:lnTo>
                <a:lnTo>
                  <a:pt x="4269425" y="6251575"/>
                </a:lnTo>
                <a:lnTo>
                  <a:pt x="4261027" y="6311900"/>
                </a:lnTo>
                <a:lnTo>
                  <a:pt x="4249270" y="6361112"/>
                </a:lnTo>
                <a:lnTo>
                  <a:pt x="4234153" y="6407150"/>
                </a:lnTo>
                <a:lnTo>
                  <a:pt x="4217357" y="6448425"/>
                </a:lnTo>
                <a:lnTo>
                  <a:pt x="4198882" y="6488112"/>
                </a:lnTo>
                <a:lnTo>
                  <a:pt x="4180406" y="6523037"/>
                </a:lnTo>
                <a:lnTo>
                  <a:pt x="4160251" y="6561137"/>
                </a:lnTo>
                <a:lnTo>
                  <a:pt x="4140096" y="6597650"/>
                </a:lnTo>
                <a:lnTo>
                  <a:pt x="4123300" y="6640512"/>
                </a:lnTo>
                <a:lnTo>
                  <a:pt x="4106504" y="6683375"/>
                </a:lnTo>
                <a:lnTo>
                  <a:pt x="4096426" y="6735762"/>
                </a:lnTo>
                <a:lnTo>
                  <a:pt x="4088029" y="6791325"/>
                </a:lnTo>
                <a:lnTo>
                  <a:pt x="4082989" y="6858000"/>
                </a:lnTo>
                <a:lnTo>
                  <a:pt x="0" y="6858000"/>
                </a:lnTo>
                <a:close/>
              </a:path>
            </a:pathLst>
          </a:custGeom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09E572F-9CDC-4214-9D42-FF00176495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3312871" cy="6858000"/>
          </a:xfrm>
          <a:custGeom>
            <a:avLst/>
            <a:gdLst>
              <a:gd name="connsiteX0" fmla="*/ 4417162 w 4417162"/>
              <a:gd name="connsiteY0" fmla="*/ 0 h 6858000"/>
              <a:gd name="connsiteX1" fmla="*/ 334174 w 4417162"/>
              <a:gd name="connsiteY1" fmla="*/ 0 h 6858000"/>
              <a:gd name="connsiteX2" fmla="*/ 334173 w 4417162"/>
              <a:gd name="connsiteY2" fmla="*/ 0 h 6858000"/>
              <a:gd name="connsiteX3" fmla="*/ 189795 w 4417162"/>
              <a:gd name="connsiteY3" fmla="*/ 0 h 6858000"/>
              <a:gd name="connsiteX4" fmla="*/ 184756 w 4417162"/>
              <a:gd name="connsiteY4" fmla="*/ 66675 h 6858000"/>
              <a:gd name="connsiteX5" fmla="*/ 176358 w 4417162"/>
              <a:gd name="connsiteY5" fmla="*/ 122237 h 6858000"/>
              <a:gd name="connsiteX6" fmla="*/ 166281 w 4417162"/>
              <a:gd name="connsiteY6" fmla="*/ 174625 h 6858000"/>
              <a:gd name="connsiteX7" fmla="*/ 149485 w 4417162"/>
              <a:gd name="connsiteY7" fmla="*/ 217487 h 6858000"/>
              <a:gd name="connsiteX8" fmla="*/ 132689 w 4417162"/>
              <a:gd name="connsiteY8" fmla="*/ 260350 h 6858000"/>
              <a:gd name="connsiteX9" fmla="*/ 112534 w 4417162"/>
              <a:gd name="connsiteY9" fmla="*/ 296862 h 6858000"/>
              <a:gd name="connsiteX10" fmla="*/ 92379 w 4417162"/>
              <a:gd name="connsiteY10" fmla="*/ 334962 h 6858000"/>
              <a:gd name="connsiteX11" fmla="*/ 73903 w 4417162"/>
              <a:gd name="connsiteY11" fmla="*/ 369887 h 6858000"/>
              <a:gd name="connsiteX12" fmla="*/ 55427 w 4417162"/>
              <a:gd name="connsiteY12" fmla="*/ 409575 h 6858000"/>
              <a:gd name="connsiteX13" fmla="*/ 38632 w 4417162"/>
              <a:gd name="connsiteY13" fmla="*/ 450850 h 6858000"/>
              <a:gd name="connsiteX14" fmla="*/ 23515 w 4417162"/>
              <a:gd name="connsiteY14" fmla="*/ 496887 h 6858000"/>
              <a:gd name="connsiteX15" fmla="*/ 11758 w 4417162"/>
              <a:gd name="connsiteY15" fmla="*/ 546100 h 6858000"/>
              <a:gd name="connsiteX16" fmla="*/ 3359 w 4417162"/>
              <a:gd name="connsiteY16" fmla="*/ 606425 h 6858000"/>
              <a:gd name="connsiteX17" fmla="*/ 0 w 4417162"/>
              <a:gd name="connsiteY17" fmla="*/ 673100 h 6858000"/>
              <a:gd name="connsiteX18" fmla="*/ 3359 w 4417162"/>
              <a:gd name="connsiteY18" fmla="*/ 744537 h 6858000"/>
              <a:gd name="connsiteX19" fmla="*/ 11758 w 4417162"/>
              <a:gd name="connsiteY19" fmla="*/ 801687 h 6858000"/>
              <a:gd name="connsiteX20" fmla="*/ 23515 w 4417162"/>
              <a:gd name="connsiteY20" fmla="*/ 854075 h 6858000"/>
              <a:gd name="connsiteX21" fmla="*/ 38632 w 4417162"/>
              <a:gd name="connsiteY21" fmla="*/ 901700 h 6858000"/>
              <a:gd name="connsiteX22" fmla="*/ 55427 w 4417162"/>
              <a:gd name="connsiteY22" fmla="*/ 942975 h 6858000"/>
              <a:gd name="connsiteX23" fmla="*/ 75583 w 4417162"/>
              <a:gd name="connsiteY23" fmla="*/ 981075 h 6858000"/>
              <a:gd name="connsiteX24" fmla="*/ 95738 w 4417162"/>
              <a:gd name="connsiteY24" fmla="*/ 1017587 h 6858000"/>
              <a:gd name="connsiteX25" fmla="*/ 115893 w 4417162"/>
              <a:gd name="connsiteY25" fmla="*/ 1055687 h 6858000"/>
              <a:gd name="connsiteX26" fmla="*/ 134368 w 4417162"/>
              <a:gd name="connsiteY26" fmla="*/ 1095375 h 6858000"/>
              <a:gd name="connsiteX27" fmla="*/ 152844 w 4417162"/>
              <a:gd name="connsiteY27" fmla="*/ 1136650 h 6858000"/>
              <a:gd name="connsiteX28" fmla="*/ 167960 w 4417162"/>
              <a:gd name="connsiteY28" fmla="*/ 1182687 h 6858000"/>
              <a:gd name="connsiteX29" fmla="*/ 178038 w 4417162"/>
              <a:gd name="connsiteY29" fmla="*/ 1235075 h 6858000"/>
              <a:gd name="connsiteX30" fmla="*/ 188115 w 4417162"/>
              <a:gd name="connsiteY30" fmla="*/ 1295400 h 6858000"/>
              <a:gd name="connsiteX31" fmla="*/ 189795 w 4417162"/>
              <a:gd name="connsiteY31" fmla="*/ 1363662 h 6858000"/>
              <a:gd name="connsiteX32" fmla="*/ 188115 w 4417162"/>
              <a:gd name="connsiteY32" fmla="*/ 1431925 h 6858000"/>
              <a:gd name="connsiteX33" fmla="*/ 178038 w 4417162"/>
              <a:gd name="connsiteY33" fmla="*/ 1492250 h 6858000"/>
              <a:gd name="connsiteX34" fmla="*/ 167960 w 4417162"/>
              <a:gd name="connsiteY34" fmla="*/ 1544637 h 6858000"/>
              <a:gd name="connsiteX35" fmla="*/ 152844 w 4417162"/>
              <a:gd name="connsiteY35" fmla="*/ 1589087 h 6858000"/>
              <a:gd name="connsiteX36" fmla="*/ 134368 w 4417162"/>
              <a:gd name="connsiteY36" fmla="*/ 1631950 h 6858000"/>
              <a:gd name="connsiteX37" fmla="*/ 115893 w 4417162"/>
              <a:gd name="connsiteY37" fmla="*/ 1671637 h 6858000"/>
              <a:gd name="connsiteX38" fmla="*/ 95738 w 4417162"/>
              <a:gd name="connsiteY38" fmla="*/ 1708150 h 6858000"/>
              <a:gd name="connsiteX39" fmla="*/ 75583 w 4417162"/>
              <a:gd name="connsiteY39" fmla="*/ 1743075 h 6858000"/>
              <a:gd name="connsiteX40" fmla="*/ 55427 w 4417162"/>
              <a:gd name="connsiteY40" fmla="*/ 1782762 h 6858000"/>
              <a:gd name="connsiteX41" fmla="*/ 38632 w 4417162"/>
              <a:gd name="connsiteY41" fmla="*/ 1824037 h 6858000"/>
              <a:gd name="connsiteX42" fmla="*/ 23515 w 4417162"/>
              <a:gd name="connsiteY42" fmla="*/ 1870075 h 6858000"/>
              <a:gd name="connsiteX43" fmla="*/ 11758 w 4417162"/>
              <a:gd name="connsiteY43" fmla="*/ 1922462 h 6858000"/>
              <a:gd name="connsiteX44" fmla="*/ 3359 w 4417162"/>
              <a:gd name="connsiteY44" fmla="*/ 1982787 h 6858000"/>
              <a:gd name="connsiteX45" fmla="*/ 0 w 4417162"/>
              <a:gd name="connsiteY45" fmla="*/ 2051050 h 6858000"/>
              <a:gd name="connsiteX46" fmla="*/ 3359 w 4417162"/>
              <a:gd name="connsiteY46" fmla="*/ 2119312 h 6858000"/>
              <a:gd name="connsiteX47" fmla="*/ 11758 w 4417162"/>
              <a:gd name="connsiteY47" fmla="*/ 2179637 h 6858000"/>
              <a:gd name="connsiteX48" fmla="*/ 23515 w 4417162"/>
              <a:gd name="connsiteY48" fmla="*/ 2232025 h 6858000"/>
              <a:gd name="connsiteX49" fmla="*/ 38632 w 4417162"/>
              <a:gd name="connsiteY49" fmla="*/ 2278062 h 6858000"/>
              <a:gd name="connsiteX50" fmla="*/ 55427 w 4417162"/>
              <a:gd name="connsiteY50" fmla="*/ 2319337 h 6858000"/>
              <a:gd name="connsiteX51" fmla="*/ 75583 w 4417162"/>
              <a:gd name="connsiteY51" fmla="*/ 2359025 h 6858000"/>
              <a:gd name="connsiteX52" fmla="*/ 95738 w 4417162"/>
              <a:gd name="connsiteY52" fmla="*/ 2395537 h 6858000"/>
              <a:gd name="connsiteX53" fmla="*/ 115893 w 4417162"/>
              <a:gd name="connsiteY53" fmla="*/ 2433637 h 6858000"/>
              <a:gd name="connsiteX54" fmla="*/ 134368 w 4417162"/>
              <a:gd name="connsiteY54" fmla="*/ 2471737 h 6858000"/>
              <a:gd name="connsiteX55" fmla="*/ 152844 w 4417162"/>
              <a:gd name="connsiteY55" fmla="*/ 2513012 h 6858000"/>
              <a:gd name="connsiteX56" fmla="*/ 167960 w 4417162"/>
              <a:gd name="connsiteY56" fmla="*/ 2560637 h 6858000"/>
              <a:gd name="connsiteX57" fmla="*/ 178038 w 4417162"/>
              <a:gd name="connsiteY57" fmla="*/ 2613025 h 6858000"/>
              <a:gd name="connsiteX58" fmla="*/ 188115 w 4417162"/>
              <a:gd name="connsiteY58" fmla="*/ 2671762 h 6858000"/>
              <a:gd name="connsiteX59" fmla="*/ 189795 w 4417162"/>
              <a:gd name="connsiteY59" fmla="*/ 2741612 h 6858000"/>
              <a:gd name="connsiteX60" fmla="*/ 188115 w 4417162"/>
              <a:gd name="connsiteY60" fmla="*/ 2809875 h 6858000"/>
              <a:gd name="connsiteX61" fmla="*/ 178038 w 4417162"/>
              <a:gd name="connsiteY61" fmla="*/ 2868612 h 6858000"/>
              <a:gd name="connsiteX62" fmla="*/ 167960 w 4417162"/>
              <a:gd name="connsiteY62" fmla="*/ 2922587 h 6858000"/>
              <a:gd name="connsiteX63" fmla="*/ 152844 w 4417162"/>
              <a:gd name="connsiteY63" fmla="*/ 2967037 h 6858000"/>
              <a:gd name="connsiteX64" fmla="*/ 134368 w 4417162"/>
              <a:gd name="connsiteY64" fmla="*/ 3009900 h 6858000"/>
              <a:gd name="connsiteX65" fmla="*/ 115893 w 4417162"/>
              <a:gd name="connsiteY65" fmla="*/ 3046412 h 6858000"/>
              <a:gd name="connsiteX66" fmla="*/ 95738 w 4417162"/>
              <a:gd name="connsiteY66" fmla="*/ 3084512 h 6858000"/>
              <a:gd name="connsiteX67" fmla="*/ 75583 w 4417162"/>
              <a:gd name="connsiteY67" fmla="*/ 3121025 h 6858000"/>
              <a:gd name="connsiteX68" fmla="*/ 55427 w 4417162"/>
              <a:gd name="connsiteY68" fmla="*/ 3160712 h 6858000"/>
              <a:gd name="connsiteX69" fmla="*/ 38632 w 4417162"/>
              <a:gd name="connsiteY69" fmla="*/ 3201987 h 6858000"/>
              <a:gd name="connsiteX70" fmla="*/ 23515 w 4417162"/>
              <a:gd name="connsiteY70" fmla="*/ 3248025 h 6858000"/>
              <a:gd name="connsiteX71" fmla="*/ 11758 w 4417162"/>
              <a:gd name="connsiteY71" fmla="*/ 3300412 h 6858000"/>
              <a:gd name="connsiteX72" fmla="*/ 3359 w 4417162"/>
              <a:gd name="connsiteY72" fmla="*/ 3360737 h 6858000"/>
              <a:gd name="connsiteX73" fmla="*/ 0 w 4417162"/>
              <a:gd name="connsiteY73" fmla="*/ 3427412 h 6858000"/>
              <a:gd name="connsiteX74" fmla="*/ 3359 w 4417162"/>
              <a:gd name="connsiteY74" fmla="*/ 3497262 h 6858000"/>
              <a:gd name="connsiteX75" fmla="*/ 11758 w 4417162"/>
              <a:gd name="connsiteY75" fmla="*/ 3557587 h 6858000"/>
              <a:gd name="connsiteX76" fmla="*/ 23515 w 4417162"/>
              <a:gd name="connsiteY76" fmla="*/ 3609975 h 6858000"/>
              <a:gd name="connsiteX77" fmla="*/ 38632 w 4417162"/>
              <a:gd name="connsiteY77" fmla="*/ 3656012 h 6858000"/>
              <a:gd name="connsiteX78" fmla="*/ 55427 w 4417162"/>
              <a:gd name="connsiteY78" fmla="*/ 3697287 h 6858000"/>
              <a:gd name="connsiteX79" fmla="*/ 75583 w 4417162"/>
              <a:gd name="connsiteY79" fmla="*/ 3736975 h 6858000"/>
              <a:gd name="connsiteX80" fmla="*/ 115893 w 4417162"/>
              <a:gd name="connsiteY80" fmla="*/ 3811587 h 6858000"/>
              <a:gd name="connsiteX81" fmla="*/ 134368 w 4417162"/>
              <a:gd name="connsiteY81" fmla="*/ 3848100 h 6858000"/>
              <a:gd name="connsiteX82" fmla="*/ 152844 w 4417162"/>
              <a:gd name="connsiteY82" fmla="*/ 3890962 h 6858000"/>
              <a:gd name="connsiteX83" fmla="*/ 167960 w 4417162"/>
              <a:gd name="connsiteY83" fmla="*/ 3935412 h 6858000"/>
              <a:gd name="connsiteX84" fmla="*/ 178038 w 4417162"/>
              <a:gd name="connsiteY84" fmla="*/ 3987800 h 6858000"/>
              <a:gd name="connsiteX85" fmla="*/ 188115 w 4417162"/>
              <a:gd name="connsiteY85" fmla="*/ 4048125 h 6858000"/>
              <a:gd name="connsiteX86" fmla="*/ 189795 w 4417162"/>
              <a:gd name="connsiteY86" fmla="*/ 4116387 h 6858000"/>
              <a:gd name="connsiteX87" fmla="*/ 188115 w 4417162"/>
              <a:gd name="connsiteY87" fmla="*/ 4186237 h 6858000"/>
              <a:gd name="connsiteX88" fmla="*/ 178038 w 4417162"/>
              <a:gd name="connsiteY88" fmla="*/ 4244975 h 6858000"/>
              <a:gd name="connsiteX89" fmla="*/ 167960 w 4417162"/>
              <a:gd name="connsiteY89" fmla="*/ 4297362 h 6858000"/>
              <a:gd name="connsiteX90" fmla="*/ 152844 w 4417162"/>
              <a:gd name="connsiteY90" fmla="*/ 4343400 h 6858000"/>
              <a:gd name="connsiteX91" fmla="*/ 134368 w 4417162"/>
              <a:gd name="connsiteY91" fmla="*/ 4386262 h 6858000"/>
              <a:gd name="connsiteX92" fmla="*/ 115893 w 4417162"/>
              <a:gd name="connsiteY92" fmla="*/ 4424362 h 6858000"/>
              <a:gd name="connsiteX93" fmla="*/ 75583 w 4417162"/>
              <a:gd name="connsiteY93" fmla="*/ 4498975 h 6858000"/>
              <a:gd name="connsiteX94" fmla="*/ 55427 w 4417162"/>
              <a:gd name="connsiteY94" fmla="*/ 4537075 h 6858000"/>
              <a:gd name="connsiteX95" fmla="*/ 38632 w 4417162"/>
              <a:gd name="connsiteY95" fmla="*/ 4579937 h 6858000"/>
              <a:gd name="connsiteX96" fmla="*/ 23515 w 4417162"/>
              <a:gd name="connsiteY96" fmla="*/ 4625975 h 6858000"/>
              <a:gd name="connsiteX97" fmla="*/ 11758 w 4417162"/>
              <a:gd name="connsiteY97" fmla="*/ 4678362 h 6858000"/>
              <a:gd name="connsiteX98" fmla="*/ 3359 w 4417162"/>
              <a:gd name="connsiteY98" fmla="*/ 4738687 h 6858000"/>
              <a:gd name="connsiteX99" fmla="*/ 0 w 4417162"/>
              <a:gd name="connsiteY99" fmla="*/ 4806950 h 6858000"/>
              <a:gd name="connsiteX100" fmla="*/ 3359 w 4417162"/>
              <a:gd name="connsiteY100" fmla="*/ 4875212 h 6858000"/>
              <a:gd name="connsiteX101" fmla="*/ 11758 w 4417162"/>
              <a:gd name="connsiteY101" fmla="*/ 4935537 h 6858000"/>
              <a:gd name="connsiteX102" fmla="*/ 23515 w 4417162"/>
              <a:gd name="connsiteY102" fmla="*/ 4987925 h 6858000"/>
              <a:gd name="connsiteX103" fmla="*/ 38632 w 4417162"/>
              <a:gd name="connsiteY103" fmla="*/ 5033962 h 6858000"/>
              <a:gd name="connsiteX104" fmla="*/ 55427 w 4417162"/>
              <a:gd name="connsiteY104" fmla="*/ 5075237 h 6858000"/>
              <a:gd name="connsiteX105" fmla="*/ 75583 w 4417162"/>
              <a:gd name="connsiteY105" fmla="*/ 5114925 h 6858000"/>
              <a:gd name="connsiteX106" fmla="*/ 95738 w 4417162"/>
              <a:gd name="connsiteY106" fmla="*/ 5149850 h 6858000"/>
              <a:gd name="connsiteX107" fmla="*/ 115893 w 4417162"/>
              <a:gd name="connsiteY107" fmla="*/ 5186362 h 6858000"/>
              <a:gd name="connsiteX108" fmla="*/ 134368 w 4417162"/>
              <a:gd name="connsiteY108" fmla="*/ 5226050 h 6858000"/>
              <a:gd name="connsiteX109" fmla="*/ 152844 w 4417162"/>
              <a:gd name="connsiteY109" fmla="*/ 5268912 h 6858000"/>
              <a:gd name="connsiteX110" fmla="*/ 167960 w 4417162"/>
              <a:gd name="connsiteY110" fmla="*/ 5313362 h 6858000"/>
              <a:gd name="connsiteX111" fmla="*/ 178038 w 4417162"/>
              <a:gd name="connsiteY111" fmla="*/ 5365750 h 6858000"/>
              <a:gd name="connsiteX112" fmla="*/ 188115 w 4417162"/>
              <a:gd name="connsiteY112" fmla="*/ 5426075 h 6858000"/>
              <a:gd name="connsiteX113" fmla="*/ 189795 w 4417162"/>
              <a:gd name="connsiteY113" fmla="*/ 5494337 h 6858000"/>
              <a:gd name="connsiteX114" fmla="*/ 188115 w 4417162"/>
              <a:gd name="connsiteY114" fmla="*/ 5562600 h 6858000"/>
              <a:gd name="connsiteX115" fmla="*/ 178038 w 4417162"/>
              <a:gd name="connsiteY115" fmla="*/ 5622925 h 6858000"/>
              <a:gd name="connsiteX116" fmla="*/ 167960 w 4417162"/>
              <a:gd name="connsiteY116" fmla="*/ 5675312 h 6858000"/>
              <a:gd name="connsiteX117" fmla="*/ 152844 w 4417162"/>
              <a:gd name="connsiteY117" fmla="*/ 5721350 h 6858000"/>
              <a:gd name="connsiteX118" fmla="*/ 134368 w 4417162"/>
              <a:gd name="connsiteY118" fmla="*/ 5762625 h 6858000"/>
              <a:gd name="connsiteX119" fmla="*/ 115893 w 4417162"/>
              <a:gd name="connsiteY119" fmla="*/ 5802312 h 6858000"/>
              <a:gd name="connsiteX120" fmla="*/ 95738 w 4417162"/>
              <a:gd name="connsiteY120" fmla="*/ 5840412 h 6858000"/>
              <a:gd name="connsiteX121" fmla="*/ 75583 w 4417162"/>
              <a:gd name="connsiteY121" fmla="*/ 5876925 h 6858000"/>
              <a:gd name="connsiteX122" fmla="*/ 55427 w 4417162"/>
              <a:gd name="connsiteY122" fmla="*/ 5915025 h 6858000"/>
              <a:gd name="connsiteX123" fmla="*/ 38632 w 4417162"/>
              <a:gd name="connsiteY123" fmla="*/ 5956300 h 6858000"/>
              <a:gd name="connsiteX124" fmla="*/ 23515 w 4417162"/>
              <a:gd name="connsiteY124" fmla="*/ 6003925 h 6858000"/>
              <a:gd name="connsiteX125" fmla="*/ 11758 w 4417162"/>
              <a:gd name="connsiteY125" fmla="*/ 6056312 h 6858000"/>
              <a:gd name="connsiteX126" fmla="*/ 3359 w 4417162"/>
              <a:gd name="connsiteY126" fmla="*/ 6113462 h 6858000"/>
              <a:gd name="connsiteX127" fmla="*/ 0 w 4417162"/>
              <a:gd name="connsiteY127" fmla="*/ 6183312 h 6858000"/>
              <a:gd name="connsiteX128" fmla="*/ 3359 w 4417162"/>
              <a:gd name="connsiteY128" fmla="*/ 6251575 h 6858000"/>
              <a:gd name="connsiteX129" fmla="*/ 11758 w 4417162"/>
              <a:gd name="connsiteY129" fmla="*/ 6311900 h 6858000"/>
              <a:gd name="connsiteX130" fmla="*/ 23515 w 4417162"/>
              <a:gd name="connsiteY130" fmla="*/ 6361112 h 6858000"/>
              <a:gd name="connsiteX131" fmla="*/ 38632 w 4417162"/>
              <a:gd name="connsiteY131" fmla="*/ 6407150 h 6858000"/>
              <a:gd name="connsiteX132" fmla="*/ 55427 w 4417162"/>
              <a:gd name="connsiteY132" fmla="*/ 6448425 h 6858000"/>
              <a:gd name="connsiteX133" fmla="*/ 73903 w 4417162"/>
              <a:gd name="connsiteY133" fmla="*/ 6488112 h 6858000"/>
              <a:gd name="connsiteX134" fmla="*/ 92379 w 4417162"/>
              <a:gd name="connsiteY134" fmla="*/ 6523037 h 6858000"/>
              <a:gd name="connsiteX135" fmla="*/ 112534 w 4417162"/>
              <a:gd name="connsiteY135" fmla="*/ 6561137 h 6858000"/>
              <a:gd name="connsiteX136" fmla="*/ 132689 w 4417162"/>
              <a:gd name="connsiteY136" fmla="*/ 6597650 h 6858000"/>
              <a:gd name="connsiteX137" fmla="*/ 149485 w 4417162"/>
              <a:gd name="connsiteY137" fmla="*/ 6640512 h 6858000"/>
              <a:gd name="connsiteX138" fmla="*/ 166281 w 4417162"/>
              <a:gd name="connsiteY138" fmla="*/ 6683375 h 6858000"/>
              <a:gd name="connsiteX139" fmla="*/ 176358 w 4417162"/>
              <a:gd name="connsiteY139" fmla="*/ 6735762 h 6858000"/>
              <a:gd name="connsiteX140" fmla="*/ 184756 w 4417162"/>
              <a:gd name="connsiteY140" fmla="*/ 6791325 h 6858000"/>
              <a:gd name="connsiteX141" fmla="*/ 189795 w 4417162"/>
              <a:gd name="connsiteY141" fmla="*/ 6858000 h 6858000"/>
              <a:gd name="connsiteX142" fmla="*/ 334173 w 4417162"/>
              <a:gd name="connsiteY142" fmla="*/ 6858000 h 6858000"/>
              <a:gd name="connsiteX143" fmla="*/ 334174 w 4417162"/>
              <a:gd name="connsiteY143" fmla="*/ 6858000 h 6858000"/>
              <a:gd name="connsiteX144" fmla="*/ 4417162 w 4417162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417162" h="6858000">
                <a:moveTo>
                  <a:pt x="4417162" y="0"/>
                </a:moveTo>
                <a:lnTo>
                  <a:pt x="334174" y="0"/>
                </a:lnTo>
                <a:lnTo>
                  <a:pt x="334173" y="0"/>
                </a:lnTo>
                <a:lnTo>
                  <a:pt x="189795" y="0"/>
                </a:lnTo>
                <a:lnTo>
                  <a:pt x="184756" y="66675"/>
                </a:lnTo>
                <a:lnTo>
                  <a:pt x="176358" y="122237"/>
                </a:lnTo>
                <a:lnTo>
                  <a:pt x="166281" y="174625"/>
                </a:lnTo>
                <a:lnTo>
                  <a:pt x="149485" y="217487"/>
                </a:lnTo>
                <a:lnTo>
                  <a:pt x="132689" y="260350"/>
                </a:lnTo>
                <a:lnTo>
                  <a:pt x="112534" y="296862"/>
                </a:lnTo>
                <a:lnTo>
                  <a:pt x="92379" y="334962"/>
                </a:lnTo>
                <a:lnTo>
                  <a:pt x="73903" y="369887"/>
                </a:lnTo>
                <a:lnTo>
                  <a:pt x="55427" y="409575"/>
                </a:lnTo>
                <a:lnTo>
                  <a:pt x="38632" y="450850"/>
                </a:lnTo>
                <a:lnTo>
                  <a:pt x="23515" y="496887"/>
                </a:lnTo>
                <a:lnTo>
                  <a:pt x="11758" y="546100"/>
                </a:lnTo>
                <a:lnTo>
                  <a:pt x="3359" y="606425"/>
                </a:lnTo>
                <a:lnTo>
                  <a:pt x="0" y="673100"/>
                </a:lnTo>
                <a:lnTo>
                  <a:pt x="3359" y="744537"/>
                </a:lnTo>
                <a:lnTo>
                  <a:pt x="11758" y="801687"/>
                </a:lnTo>
                <a:lnTo>
                  <a:pt x="23515" y="854075"/>
                </a:lnTo>
                <a:lnTo>
                  <a:pt x="38632" y="901700"/>
                </a:lnTo>
                <a:lnTo>
                  <a:pt x="55427" y="942975"/>
                </a:lnTo>
                <a:lnTo>
                  <a:pt x="75583" y="981075"/>
                </a:lnTo>
                <a:lnTo>
                  <a:pt x="95738" y="1017587"/>
                </a:lnTo>
                <a:lnTo>
                  <a:pt x="115893" y="1055687"/>
                </a:lnTo>
                <a:lnTo>
                  <a:pt x="134368" y="1095375"/>
                </a:lnTo>
                <a:lnTo>
                  <a:pt x="152844" y="1136650"/>
                </a:lnTo>
                <a:lnTo>
                  <a:pt x="167960" y="1182687"/>
                </a:lnTo>
                <a:lnTo>
                  <a:pt x="178038" y="1235075"/>
                </a:lnTo>
                <a:lnTo>
                  <a:pt x="188115" y="1295400"/>
                </a:lnTo>
                <a:lnTo>
                  <a:pt x="189795" y="1363662"/>
                </a:lnTo>
                <a:lnTo>
                  <a:pt x="188115" y="1431925"/>
                </a:lnTo>
                <a:lnTo>
                  <a:pt x="178038" y="1492250"/>
                </a:lnTo>
                <a:lnTo>
                  <a:pt x="167960" y="1544637"/>
                </a:lnTo>
                <a:lnTo>
                  <a:pt x="152844" y="1589087"/>
                </a:lnTo>
                <a:lnTo>
                  <a:pt x="134368" y="1631950"/>
                </a:lnTo>
                <a:lnTo>
                  <a:pt x="115893" y="1671637"/>
                </a:lnTo>
                <a:lnTo>
                  <a:pt x="95738" y="1708150"/>
                </a:lnTo>
                <a:lnTo>
                  <a:pt x="75583" y="1743075"/>
                </a:lnTo>
                <a:lnTo>
                  <a:pt x="55427" y="1782762"/>
                </a:lnTo>
                <a:lnTo>
                  <a:pt x="38632" y="1824037"/>
                </a:lnTo>
                <a:lnTo>
                  <a:pt x="23515" y="1870075"/>
                </a:lnTo>
                <a:lnTo>
                  <a:pt x="11758" y="1922462"/>
                </a:lnTo>
                <a:lnTo>
                  <a:pt x="3359" y="1982787"/>
                </a:lnTo>
                <a:lnTo>
                  <a:pt x="0" y="2051050"/>
                </a:lnTo>
                <a:lnTo>
                  <a:pt x="3359" y="2119312"/>
                </a:lnTo>
                <a:lnTo>
                  <a:pt x="11758" y="2179637"/>
                </a:lnTo>
                <a:lnTo>
                  <a:pt x="23515" y="2232025"/>
                </a:lnTo>
                <a:lnTo>
                  <a:pt x="38632" y="2278062"/>
                </a:lnTo>
                <a:lnTo>
                  <a:pt x="55427" y="2319337"/>
                </a:lnTo>
                <a:lnTo>
                  <a:pt x="75583" y="2359025"/>
                </a:lnTo>
                <a:lnTo>
                  <a:pt x="95738" y="2395537"/>
                </a:lnTo>
                <a:lnTo>
                  <a:pt x="115893" y="2433637"/>
                </a:lnTo>
                <a:lnTo>
                  <a:pt x="134368" y="2471737"/>
                </a:lnTo>
                <a:lnTo>
                  <a:pt x="152844" y="2513012"/>
                </a:lnTo>
                <a:lnTo>
                  <a:pt x="167960" y="2560637"/>
                </a:lnTo>
                <a:lnTo>
                  <a:pt x="178038" y="2613025"/>
                </a:lnTo>
                <a:lnTo>
                  <a:pt x="188115" y="2671762"/>
                </a:lnTo>
                <a:lnTo>
                  <a:pt x="189795" y="2741612"/>
                </a:lnTo>
                <a:lnTo>
                  <a:pt x="188115" y="2809875"/>
                </a:lnTo>
                <a:lnTo>
                  <a:pt x="178038" y="2868612"/>
                </a:lnTo>
                <a:lnTo>
                  <a:pt x="167960" y="2922587"/>
                </a:lnTo>
                <a:lnTo>
                  <a:pt x="152844" y="2967037"/>
                </a:lnTo>
                <a:lnTo>
                  <a:pt x="134368" y="3009900"/>
                </a:lnTo>
                <a:lnTo>
                  <a:pt x="115893" y="3046412"/>
                </a:lnTo>
                <a:lnTo>
                  <a:pt x="95738" y="3084512"/>
                </a:lnTo>
                <a:lnTo>
                  <a:pt x="75583" y="3121025"/>
                </a:lnTo>
                <a:lnTo>
                  <a:pt x="55427" y="3160712"/>
                </a:lnTo>
                <a:lnTo>
                  <a:pt x="38632" y="3201987"/>
                </a:lnTo>
                <a:lnTo>
                  <a:pt x="23515" y="3248025"/>
                </a:lnTo>
                <a:lnTo>
                  <a:pt x="11758" y="3300412"/>
                </a:lnTo>
                <a:lnTo>
                  <a:pt x="3359" y="3360737"/>
                </a:lnTo>
                <a:lnTo>
                  <a:pt x="0" y="3427412"/>
                </a:lnTo>
                <a:lnTo>
                  <a:pt x="3359" y="3497262"/>
                </a:lnTo>
                <a:lnTo>
                  <a:pt x="11758" y="3557587"/>
                </a:lnTo>
                <a:lnTo>
                  <a:pt x="23515" y="3609975"/>
                </a:lnTo>
                <a:lnTo>
                  <a:pt x="38632" y="3656012"/>
                </a:lnTo>
                <a:lnTo>
                  <a:pt x="55427" y="3697287"/>
                </a:lnTo>
                <a:lnTo>
                  <a:pt x="75583" y="3736975"/>
                </a:lnTo>
                <a:lnTo>
                  <a:pt x="115893" y="3811587"/>
                </a:lnTo>
                <a:lnTo>
                  <a:pt x="134368" y="3848100"/>
                </a:lnTo>
                <a:lnTo>
                  <a:pt x="152844" y="3890962"/>
                </a:lnTo>
                <a:lnTo>
                  <a:pt x="167960" y="3935412"/>
                </a:lnTo>
                <a:lnTo>
                  <a:pt x="178038" y="3987800"/>
                </a:lnTo>
                <a:lnTo>
                  <a:pt x="188115" y="4048125"/>
                </a:lnTo>
                <a:lnTo>
                  <a:pt x="189795" y="4116387"/>
                </a:lnTo>
                <a:lnTo>
                  <a:pt x="188115" y="4186237"/>
                </a:lnTo>
                <a:lnTo>
                  <a:pt x="178038" y="4244975"/>
                </a:lnTo>
                <a:lnTo>
                  <a:pt x="167960" y="4297362"/>
                </a:lnTo>
                <a:lnTo>
                  <a:pt x="152844" y="4343400"/>
                </a:lnTo>
                <a:lnTo>
                  <a:pt x="134368" y="4386262"/>
                </a:lnTo>
                <a:lnTo>
                  <a:pt x="115893" y="4424362"/>
                </a:lnTo>
                <a:lnTo>
                  <a:pt x="75583" y="4498975"/>
                </a:lnTo>
                <a:lnTo>
                  <a:pt x="55427" y="4537075"/>
                </a:lnTo>
                <a:lnTo>
                  <a:pt x="38632" y="4579937"/>
                </a:lnTo>
                <a:lnTo>
                  <a:pt x="23515" y="4625975"/>
                </a:lnTo>
                <a:lnTo>
                  <a:pt x="11758" y="4678362"/>
                </a:lnTo>
                <a:lnTo>
                  <a:pt x="3359" y="4738687"/>
                </a:lnTo>
                <a:lnTo>
                  <a:pt x="0" y="4806950"/>
                </a:lnTo>
                <a:lnTo>
                  <a:pt x="3359" y="4875212"/>
                </a:lnTo>
                <a:lnTo>
                  <a:pt x="11758" y="4935537"/>
                </a:lnTo>
                <a:lnTo>
                  <a:pt x="23515" y="4987925"/>
                </a:lnTo>
                <a:lnTo>
                  <a:pt x="38632" y="5033962"/>
                </a:lnTo>
                <a:lnTo>
                  <a:pt x="55427" y="5075237"/>
                </a:lnTo>
                <a:lnTo>
                  <a:pt x="75583" y="5114925"/>
                </a:lnTo>
                <a:lnTo>
                  <a:pt x="95738" y="5149850"/>
                </a:lnTo>
                <a:lnTo>
                  <a:pt x="115893" y="5186362"/>
                </a:lnTo>
                <a:lnTo>
                  <a:pt x="134368" y="5226050"/>
                </a:lnTo>
                <a:lnTo>
                  <a:pt x="152844" y="5268912"/>
                </a:lnTo>
                <a:lnTo>
                  <a:pt x="167960" y="5313362"/>
                </a:lnTo>
                <a:lnTo>
                  <a:pt x="178038" y="5365750"/>
                </a:lnTo>
                <a:lnTo>
                  <a:pt x="188115" y="5426075"/>
                </a:lnTo>
                <a:lnTo>
                  <a:pt x="189795" y="5494337"/>
                </a:lnTo>
                <a:lnTo>
                  <a:pt x="188115" y="5562600"/>
                </a:lnTo>
                <a:lnTo>
                  <a:pt x="178038" y="5622925"/>
                </a:lnTo>
                <a:lnTo>
                  <a:pt x="167960" y="5675312"/>
                </a:lnTo>
                <a:lnTo>
                  <a:pt x="152844" y="5721350"/>
                </a:lnTo>
                <a:lnTo>
                  <a:pt x="134368" y="5762625"/>
                </a:lnTo>
                <a:lnTo>
                  <a:pt x="115893" y="5802312"/>
                </a:lnTo>
                <a:lnTo>
                  <a:pt x="95738" y="5840412"/>
                </a:lnTo>
                <a:lnTo>
                  <a:pt x="75583" y="5876925"/>
                </a:lnTo>
                <a:lnTo>
                  <a:pt x="55427" y="5915025"/>
                </a:lnTo>
                <a:lnTo>
                  <a:pt x="38632" y="5956300"/>
                </a:lnTo>
                <a:lnTo>
                  <a:pt x="23515" y="6003925"/>
                </a:lnTo>
                <a:lnTo>
                  <a:pt x="11758" y="6056312"/>
                </a:lnTo>
                <a:lnTo>
                  <a:pt x="3359" y="6113462"/>
                </a:lnTo>
                <a:lnTo>
                  <a:pt x="0" y="6183312"/>
                </a:lnTo>
                <a:lnTo>
                  <a:pt x="3359" y="6251575"/>
                </a:lnTo>
                <a:lnTo>
                  <a:pt x="11758" y="6311900"/>
                </a:lnTo>
                <a:lnTo>
                  <a:pt x="23515" y="6361112"/>
                </a:lnTo>
                <a:lnTo>
                  <a:pt x="38632" y="6407150"/>
                </a:lnTo>
                <a:lnTo>
                  <a:pt x="55427" y="6448425"/>
                </a:lnTo>
                <a:lnTo>
                  <a:pt x="73903" y="6488112"/>
                </a:lnTo>
                <a:lnTo>
                  <a:pt x="92379" y="6523037"/>
                </a:lnTo>
                <a:lnTo>
                  <a:pt x="112534" y="6561137"/>
                </a:lnTo>
                <a:lnTo>
                  <a:pt x="132689" y="6597650"/>
                </a:lnTo>
                <a:lnTo>
                  <a:pt x="149485" y="6640512"/>
                </a:lnTo>
                <a:lnTo>
                  <a:pt x="166281" y="6683375"/>
                </a:lnTo>
                <a:lnTo>
                  <a:pt x="176358" y="6735762"/>
                </a:lnTo>
                <a:lnTo>
                  <a:pt x="184756" y="6791325"/>
                </a:lnTo>
                <a:lnTo>
                  <a:pt x="189795" y="6858000"/>
                </a:lnTo>
                <a:lnTo>
                  <a:pt x="334173" y="6858000"/>
                </a:lnTo>
                <a:lnTo>
                  <a:pt x="334174" y="6858000"/>
                </a:lnTo>
                <a:lnTo>
                  <a:pt x="4417162" y="6858000"/>
                </a:lnTo>
                <a:close/>
              </a:path>
            </a:pathLst>
          </a:custGeom>
          <a:solidFill>
            <a:schemeClr val="accent1">
              <a:lumMod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9FBEEA-B94D-C7BA-D345-79A3B915DC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723406"/>
            <a:ext cx="2425514" cy="3826728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</a:pPr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But what does this all mean?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13A693-AFFD-3A48-064F-A003EBA93A57}"/>
              </a:ext>
            </a:extLst>
          </p:cNvPr>
          <p:cNvSpPr txBox="1"/>
          <p:nvPr/>
        </p:nvSpPr>
        <p:spPr>
          <a:xfrm>
            <a:off x="3457386" y="3996041"/>
            <a:ext cx="5686614" cy="29905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dirty="0"/>
              <a:t>Assume we want to conduct an experiment measuring burst swimming speed at two temperatures using some fish species</a:t>
            </a: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dirty="0"/>
              <a:t>We take a sample of 20 fish acclimated to summer temperatures and measure burst swim speed for 10 fish at 8ºC and another 10 fish at 26ºC.</a:t>
            </a: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dirty="0"/>
              <a:t>What is the difference in burst swimming speed between winter acclimated fish at the two measurement temperatures?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1" name="Content Placeholder 10" descr="Chart, bar chart&#10;&#10;Description automatically generated">
            <a:extLst>
              <a:ext uri="{FF2B5EF4-FFF2-40B4-BE49-F238E27FC236}">
                <a16:creationId xmlns:a16="http://schemas.microsoft.com/office/drawing/2014/main" id="{420F11AC-1C57-F0DB-201A-EDC6D1C7D9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854" t="1140" r="3187" b="41146"/>
          <a:stretch/>
        </p:blipFill>
        <p:spPr>
          <a:xfrm>
            <a:off x="3794234" y="425394"/>
            <a:ext cx="4540469" cy="3305777"/>
          </a:xfrm>
        </p:spPr>
      </p:pic>
    </p:spTree>
    <p:extLst>
      <p:ext uri="{BB962C8B-B14F-4D97-AF65-F5344CB8AC3E}">
        <p14:creationId xmlns:p14="http://schemas.microsoft.com/office/powerpoint/2010/main" val="8847571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pPr indent="0">
              <a:buNone/>
            </a:pPr>
            <a:r>
              <a:rPr i="1" dirty="0">
                <a:solidFill>
                  <a:srgbClr val="60A0B0"/>
                </a:solidFill>
                <a:latin typeface="Courier"/>
              </a:rPr>
              <a:t># </a:t>
            </a:r>
            <a:r>
              <a:rPr lang="en-AU" i="1" dirty="0">
                <a:solidFill>
                  <a:srgbClr val="60A0B0"/>
                </a:solidFill>
                <a:latin typeface="Courier"/>
              </a:rPr>
              <a:t>Speed at</a:t>
            </a:r>
            <a:r>
              <a:rPr i="1" dirty="0">
                <a:solidFill>
                  <a:srgbClr val="60A0B0"/>
                </a:solidFill>
                <a:latin typeface="Courier"/>
              </a:rPr>
              <a:t> 8 C treatment</a:t>
            </a:r>
            <a:br>
              <a:rPr dirty="0"/>
            </a:br>
            <a:r>
              <a:rPr dirty="0">
                <a:latin typeface="Courier"/>
              </a:rPr>
              <a:t>trt_8C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 err="1">
                <a:solidFill>
                  <a:srgbClr val="06287E"/>
                </a:solidFill>
                <a:latin typeface="Courier"/>
              </a:rPr>
              <a:t>rnorm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A070"/>
                </a:solidFill>
                <a:latin typeface="Courier"/>
              </a:rPr>
              <a:t>10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A070"/>
                </a:solidFill>
                <a:latin typeface="Courier"/>
              </a:rPr>
              <a:t>0.4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A070"/>
                </a:solidFill>
                <a:latin typeface="Courier"/>
              </a:rPr>
              <a:t>0.5</a:t>
            </a:r>
            <a:r>
              <a:rPr dirty="0">
                <a:latin typeface="Courier"/>
              </a:rPr>
              <a:t>)</a:t>
            </a:r>
            <a:br>
              <a:rPr dirty="0"/>
            </a:b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 </a:t>
            </a:r>
            <a:r>
              <a:rPr lang="en-AU" i="1" dirty="0">
                <a:solidFill>
                  <a:srgbClr val="60A0B0"/>
                </a:solidFill>
                <a:latin typeface="Courier"/>
              </a:rPr>
              <a:t>Speed at </a:t>
            </a:r>
            <a:r>
              <a:rPr i="1" dirty="0">
                <a:solidFill>
                  <a:srgbClr val="60A0B0"/>
                </a:solidFill>
                <a:latin typeface="Courier"/>
              </a:rPr>
              <a:t>26 C treatment</a:t>
            </a:r>
            <a:br>
              <a:rPr dirty="0"/>
            </a:br>
            <a:r>
              <a:rPr dirty="0">
                <a:latin typeface="Courier"/>
              </a:rPr>
              <a:t>trt_26C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 err="1">
                <a:solidFill>
                  <a:srgbClr val="06287E"/>
                </a:solidFill>
                <a:latin typeface="Courier"/>
              </a:rPr>
              <a:t>rnorm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A070"/>
                </a:solidFill>
                <a:latin typeface="Courier"/>
              </a:rPr>
              <a:t>10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A070"/>
                </a:solidFill>
                <a:latin typeface="Courier"/>
              </a:rPr>
              <a:t>0.6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A070"/>
                </a:solidFill>
                <a:latin typeface="Courier"/>
              </a:rPr>
              <a:t>0.2</a:t>
            </a:r>
            <a:r>
              <a:rPr dirty="0">
                <a:latin typeface="Courier"/>
              </a:rPr>
              <a:t>)</a:t>
            </a:r>
            <a:br>
              <a:rPr dirty="0"/>
            </a:b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 What's the difference, i.e., effect size, between treatments?</a:t>
            </a:r>
            <a:br>
              <a:rPr dirty="0"/>
            </a:br>
            <a:r>
              <a:rPr dirty="0">
                <a:solidFill>
                  <a:srgbClr val="06287E"/>
                </a:solidFill>
                <a:latin typeface="Courier"/>
              </a:rPr>
              <a:t>mean</a:t>
            </a:r>
            <a:r>
              <a:rPr dirty="0">
                <a:latin typeface="Courier"/>
              </a:rPr>
              <a:t>(trt_26C </a:t>
            </a:r>
            <a:r>
              <a:rPr dirty="0">
                <a:solidFill>
                  <a:srgbClr val="4070A0"/>
                </a:solidFill>
                <a:latin typeface="Courier"/>
              </a:rPr>
              <a:t>-</a:t>
            </a:r>
            <a:r>
              <a:rPr dirty="0">
                <a:latin typeface="Courier"/>
              </a:rPr>
              <a:t> trt_8C)</a:t>
            </a:r>
          </a:p>
          <a:p>
            <a:pPr indent="0">
              <a:buNone/>
            </a:pPr>
            <a:r>
              <a:rPr b="1" dirty="0">
                <a:latin typeface="Courier"/>
              </a:rPr>
              <a:t>## [1] 0.1188703</a:t>
            </a:r>
          </a:p>
          <a:p>
            <a:pPr indent="0">
              <a:buNone/>
            </a:pPr>
            <a:endParaRPr lang="en-AU" dirty="0">
              <a:solidFill>
                <a:srgbClr val="06287E"/>
              </a:solidFill>
              <a:latin typeface="Courier"/>
            </a:endParaRPr>
          </a:p>
          <a:p>
            <a:pPr indent="0">
              <a:buNone/>
            </a:pPr>
            <a:r>
              <a:rPr dirty="0" err="1">
                <a:solidFill>
                  <a:srgbClr val="06287E"/>
                </a:solidFill>
                <a:latin typeface="Courier"/>
              </a:rPr>
              <a:t>t.test</a:t>
            </a:r>
            <a:r>
              <a:rPr dirty="0">
                <a:latin typeface="Courier"/>
              </a:rPr>
              <a:t>(trt_26C, trt_8C)</a:t>
            </a:r>
          </a:p>
          <a:p>
            <a:pPr indent="0">
              <a:buNone/>
            </a:pPr>
            <a:r>
              <a:rPr dirty="0">
                <a:latin typeface="Courier"/>
              </a:rPr>
              <a:t>## 
##  Welch Two Sample t-test
## 
## data:  trt_26C and trt_8C
</a:t>
            </a:r>
            <a:r>
              <a:rPr b="1" dirty="0">
                <a:latin typeface="Courier"/>
              </a:rPr>
              <a:t>## t = 0.82071, </a:t>
            </a:r>
            <a:r>
              <a:rPr b="1" dirty="0" err="1">
                <a:latin typeface="Courier"/>
              </a:rPr>
              <a:t>df</a:t>
            </a:r>
            <a:r>
              <a:rPr b="1" dirty="0">
                <a:latin typeface="Courier"/>
              </a:rPr>
              <a:t> = 11.497, p-value = 0.4285</a:t>
            </a:r>
            <a:r>
              <a:rPr dirty="0">
                <a:latin typeface="Courier"/>
              </a:rPr>
              <a:t>
## alternative hypothesis: true difference in means is not equal to 0
## 95 percent confidence interval:
##  -0.1982425  0.4359832
## sample estimates:
## mean of x mean of y 
## 0.5334862 0.4146159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3A31106-7272-8FFA-6CF5-84D9BAA1DCEE}"/>
              </a:ext>
            </a:extLst>
          </p:cNvPr>
          <p:cNvSpPr txBox="1">
            <a:spLocks/>
          </p:cNvSpPr>
          <p:nvPr/>
        </p:nvSpPr>
        <p:spPr>
          <a:xfrm>
            <a:off x="609600" y="42703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/>
              <a:t>Our first experiment…..</a:t>
            </a:r>
            <a:r>
              <a:rPr lang="en-AU" i="1"/>
              <a:t>in silico</a:t>
            </a:r>
            <a:endParaRPr lang="en-AU" i="1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pPr indent="0">
              <a:buNone/>
            </a:pPr>
            <a:r>
              <a:rPr i="1" dirty="0">
                <a:solidFill>
                  <a:srgbClr val="60A0B0"/>
                </a:solidFill>
                <a:latin typeface="Courier"/>
              </a:rPr>
              <a:t># </a:t>
            </a:r>
            <a:r>
              <a:rPr lang="en-AU" i="1" dirty="0">
                <a:solidFill>
                  <a:srgbClr val="60A0B0"/>
                </a:solidFill>
                <a:latin typeface="Courier"/>
              </a:rPr>
              <a:t>Speed at </a:t>
            </a:r>
            <a:r>
              <a:rPr i="1" dirty="0">
                <a:solidFill>
                  <a:srgbClr val="60A0B0"/>
                </a:solidFill>
                <a:latin typeface="Courier"/>
              </a:rPr>
              <a:t>8 C treatment</a:t>
            </a:r>
            <a:br>
              <a:rPr dirty="0"/>
            </a:br>
            <a:r>
              <a:rPr dirty="0">
                <a:latin typeface="Courier"/>
              </a:rPr>
              <a:t>trt_8C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 err="1">
                <a:solidFill>
                  <a:srgbClr val="06287E"/>
                </a:solidFill>
                <a:latin typeface="Courier"/>
              </a:rPr>
              <a:t>rnorm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A070"/>
                </a:solidFill>
                <a:latin typeface="Courier"/>
              </a:rPr>
              <a:t>10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A070"/>
                </a:solidFill>
                <a:latin typeface="Courier"/>
              </a:rPr>
              <a:t>0.4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A070"/>
                </a:solidFill>
                <a:latin typeface="Courier"/>
              </a:rPr>
              <a:t>0.5</a:t>
            </a:r>
            <a:r>
              <a:rPr dirty="0">
                <a:latin typeface="Courier"/>
              </a:rPr>
              <a:t>)</a:t>
            </a:r>
            <a:br>
              <a:rPr dirty="0"/>
            </a:b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 </a:t>
            </a:r>
            <a:r>
              <a:rPr lang="en-AU" i="1" dirty="0">
                <a:solidFill>
                  <a:srgbClr val="60A0B0"/>
                </a:solidFill>
                <a:latin typeface="Courier"/>
              </a:rPr>
              <a:t>Speed at </a:t>
            </a:r>
            <a:r>
              <a:rPr i="1" dirty="0">
                <a:solidFill>
                  <a:srgbClr val="60A0B0"/>
                </a:solidFill>
                <a:latin typeface="Courier"/>
              </a:rPr>
              <a:t>26 C treatment</a:t>
            </a:r>
            <a:br>
              <a:rPr dirty="0"/>
            </a:br>
            <a:r>
              <a:rPr dirty="0">
                <a:latin typeface="Courier"/>
              </a:rPr>
              <a:t>trt_26C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 err="1">
                <a:solidFill>
                  <a:srgbClr val="06287E"/>
                </a:solidFill>
                <a:latin typeface="Courier"/>
              </a:rPr>
              <a:t>rnorm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A070"/>
                </a:solidFill>
                <a:latin typeface="Courier"/>
              </a:rPr>
              <a:t>10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A070"/>
                </a:solidFill>
                <a:latin typeface="Courier"/>
              </a:rPr>
              <a:t>0.6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A070"/>
                </a:solidFill>
                <a:latin typeface="Courier"/>
              </a:rPr>
              <a:t>0.2</a:t>
            </a:r>
            <a:r>
              <a:rPr dirty="0">
                <a:latin typeface="Courier"/>
              </a:rPr>
              <a:t>)</a:t>
            </a:r>
            <a:br>
              <a:rPr dirty="0"/>
            </a:b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 What's the difference, i.e., effect size, between treatments?</a:t>
            </a:r>
            <a:br>
              <a:rPr dirty="0"/>
            </a:br>
            <a:r>
              <a:rPr dirty="0">
                <a:solidFill>
                  <a:srgbClr val="06287E"/>
                </a:solidFill>
                <a:latin typeface="Courier"/>
              </a:rPr>
              <a:t>mean</a:t>
            </a:r>
            <a:r>
              <a:rPr dirty="0">
                <a:latin typeface="Courier"/>
              </a:rPr>
              <a:t>(trt_26C </a:t>
            </a:r>
            <a:r>
              <a:rPr dirty="0">
                <a:solidFill>
                  <a:srgbClr val="4070A0"/>
                </a:solidFill>
                <a:latin typeface="Courier"/>
              </a:rPr>
              <a:t>-</a:t>
            </a:r>
            <a:r>
              <a:rPr dirty="0">
                <a:latin typeface="Courier"/>
              </a:rPr>
              <a:t> trt_8C)</a:t>
            </a:r>
          </a:p>
          <a:p>
            <a:pPr indent="0">
              <a:buNone/>
            </a:pPr>
            <a:r>
              <a:rPr b="1" dirty="0">
                <a:latin typeface="Courier"/>
              </a:rPr>
              <a:t>## [1] 0.2729652</a:t>
            </a:r>
          </a:p>
          <a:p>
            <a:pPr indent="0">
              <a:buNone/>
            </a:pPr>
            <a:endParaRPr lang="en-AU" dirty="0">
              <a:solidFill>
                <a:srgbClr val="06287E"/>
              </a:solidFill>
              <a:latin typeface="Courier"/>
            </a:endParaRPr>
          </a:p>
          <a:p>
            <a:pPr indent="0">
              <a:buNone/>
            </a:pPr>
            <a:r>
              <a:rPr dirty="0" err="1">
                <a:solidFill>
                  <a:srgbClr val="06287E"/>
                </a:solidFill>
                <a:latin typeface="Courier"/>
              </a:rPr>
              <a:t>t.test</a:t>
            </a:r>
            <a:r>
              <a:rPr dirty="0">
                <a:latin typeface="Courier"/>
              </a:rPr>
              <a:t>(trt_26C, trt_8C)</a:t>
            </a:r>
          </a:p>
          <a:p>
            <a:pPr indent="0">
              <a:buNone/>
            </a:pPr>
            <a:r>
              <a:rPr dirty="0">
                <a:latin typeface="Courier"/>
              </a:rPr>
              <a:t>## 
##  Welch Two Sample t-test
## 
## data:  trt_26C and trt_8C
</a:t>
            </a:r>
            <a:r>
              <a:rPr b="1" dirty="0">
                <a:latin typeface="Courier"/>
              </a:rPr>
              <a:t>## t = 1.6346, </a:t>
            </a:r>
            <a:r>
              <a:rPr b="1" dirty="0" err="1">
                <a:latin typeface="Courier"/>
              </a:rPr>
              <a:t>df</a:t>
            </a:r>
            <a:r>
              <a:rPr b="1" dirty="0">
                <a:latin typeface="Courier"/>
              </a:rPr>
              <a:t> = 16.942, p-value = 0.1206
</a:t>
            </a:r>
            <a:r>
              <a:rPr dirty="0">
                <a:latin typeface="Courier"/>
              </a:rPr>
              <a:t>## alternative hypothesis: true difference in means is not equal to 0
## 95 percent confidence interval:
##  -0.0794437  0.6253740
## sample estimates:
## mean of x mean of y 
## 0.6630395 0.3900743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AFF8650-8672-333C-9E35-273D57595F5D}"/>
              </a:ext>
            </a:extLst>
          </p:cNvPr>
          <p:cNvSpPr txBox="1">
            <a:spLocks/>
          </p:cNvSpPr>
          <p:nvPr/>
        </p:nvSpPr>
        <p:spPr>
          <a:xfrm>
            <a:off x="609600" y="42703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/>
              <a:t>Our second experiment….</a:t>
            </a:r>
            <a:endParaRPr lang="en-AU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pPr indent="0">
              <a:buNone/>
            </a:pPr>
            <a:r>
              <a:rPr i="1" dirty="0">
                <a:solidFill>
                  <a:srgbClr val="60A0B0"/>
                </a:solidFill>
                <a:latin typeface="Courier"/>
              </a:rPr>
              <a:t># </a:t>
            </a:r>
            <a:r>
              <a:rPr lang="en-AU" i="1" dirty="0">
                <a:solidFill>
                  <a:srgbClr val="60A0B0"/>
                </a:solidFill>
                <a:latin typeface="Courier"/>
              </a:rPr>
              <a:t>Speed at </a:t>
            </a:r>
            <a:r>
              <a:rPr i="1" dirty="0">
                <a:solidFill>
                  <a:srgbClr val="60A0B0"/>
                </a:solidFill>
                <a:latin typeface="Courier"/>
              </a:rPr>
              <a:t>8 C treatment</a:t>
            </a:r>
            <a:br>
              <a:rPr dirty="0"/>
            </a:br>
            <a:r>
              <a:rPr dirty="0">
                <a:latin typeface="Courier"/>
              </a:rPr>
              <a:t>trt_8C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 err="1">
                <a:solidFill>
                  <a:srgbClr val="06287E"/>
                </a:solidFill>
                <a:latin typeface="Courier"/>
              </a:rPr>
              <a:t>rnorm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A070"/>
                </a:solidFill>
                <a:latin typeface="Courier"/>
              </a:rPr>
              <a:t>10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A070"/>
                </a:solidFill>
                <a:latin typeface="Courier"/>
              </a:rPr>
              <a:t>0.4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A070"/>
                </a:solidFill>
                <a:latin typeface="Courier"/>
              </a:rPr>
              <a:t>0.5</a:t>
            </a:r>
            <a:r>
              <a:rPr dirty="0">
                <a:latin typeface="Courier"/>
              </a:rPr>
              <a:t>)</a:t>
            </a:r>
            <a:br>
              <a:rPr dirty="0"/>
            </a:b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 </a:t>
            </a:r>
            <a:r>
              <a:rPr lang="en-AU" i="1" dirty="0">
                <a:solidFill>
                  <a:srgbClr val="60A0B0"/>
                </a:solidFill>
                <a:latin typeface="Courier"/>
              </a:rPr>
              <a:t>Speed at </a:t>
            </a:r>
            <a:r>
              <a:rPr i="1" dirty="0">
                <a:solidFill>
                  <a:srgbClr val="60A0B0"/>
                </a:solidFill>
                <a:latin typeface="Courier"/>
              </a:rPr>
              <a:t>26 C treatment</a:t>
            </a:r>
            <a:br>
              <a:rPr dirty="0"/>
            </a:br>
            <a:r>
              <a:rPr dirty="0">
                <a:latin typeface="Courier"/>
              </a:rPr>
              <a:t>trt_26C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 err="1">
                <a:solidFill>
                  <a:srgbClr val="06287E"/>
                </a:solidFill>
                <a:latin typeface="Courier"/>
              </a:rPr>
              <a:t>rnorm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A070"/>
                </a:solidFill>
                <a:latin typeface="Courier"/>
              </a:rPr>
              <a:t>10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A070"/>
                </a:solidFill>
                <a:latin typeface="Courier"/>
              </a:rPr>
              <a:t>0.6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A070"/>
                </a:solidFill>
                <a:latin typeface="Courier"/>
              </a:rPr>
              <a:t>0.2</a:t>
            </a:r>
            <a:r>
              <a:rPr dirty="0">
                <a:latin typeface="Courier"/>
              </a:rPr>
              <a:t>)</a:t>
            </a:r>
            <a:br>
              <a:rPr dirty="0"/>
            </a:b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 What's the difference, i.e., effect size, between treatments?</a:t>
            </a:r>
            <a:br>
              <a:rPr dirty="0"/>
            </a:br>
            <a:r>
              <a:rPr dirty="0">
                <a:solidFill>
                  <a:srgbClr val="06287E"/>
                </a:solidFill>
                <a:latin typeface="Courier"/>
              </a:rPr>
              <a:t>mean</a:t>
            </a:r>
            <a:r>
              <a:rPr dirty="0">
                <a:latin typeface="Courier"/>
              </a:rPr>
              <a:t>(trt_26C </a:t>
            </a:r>
            <a:r>
              <a:rPr dirty="0">
                <a:solidFill>
                  <a:srgbClr val="4070A0"/>
                </a:solidFill>
                <a:latin typeface="Courier"/>
              </a:rPr>
              <a:t>-</a:t>
            </a:r>
            <a:r>
              <a:rPr dirty="0">
                <a:latin typeface="Courier"/>
              </a:rPr>
              <a:t> trt_8C)</a:t>
            </a:r>
          </a:p>
          <a:p>
            <a:pPr indent="0">
              <a:buNone/>
            </a:pPr>
            <a:r>
              <a:rPr b="1" dirty="0">
                <a:latin typeface="Courier"/>
              </a:rPr>
              <a:t>## [1] 0.4113465</a:t>
            </a:r>
          </a:p>
          <a:p>
            <a:pPr indent="0">
              <a:buNone/>
            </a:pPr>
            <a:endParaRPr lang="en-AU" dirty="0">
              <a:solidFill>
                <a:srgbClr val="06287E"/>
              </a:solidFill>
              <a:latin typeface="Courier"/>
            </a:endParaRPr>
          </a:p>
          <a:p>
            <a:pPr indent="0">
              <a:buNone/>
            </a:pPr>
            <a:r>
              <a:rPr dirty="0" err="1">
                <a:solidFill>
                  <a:srgbClr val="06287E"/>
                </a:solidFill>
                <a:latin typeface="Courier"/>
              </a:rPr>
              <a:t>t.test</a:t>
            </a:r>
            <a:r>
              <a:rPr dirty="0">
                <a:latin typeface="Courier"/>
              </a:rPr>
              <a:t>(trt_26C, trt_8C)</a:t>
            </a:r>
          </a:p>
          <a:p>
            <a:pPr indent="0">
              <a:buNone/>
            </a:pPr>
            <a:r>
              <a:rPr dirty="0">
                <a:latin typeface="Courier"/>
              </a:rPr>
              <a:t>## 
##  Welch Two Sample t-test
## 
## data:  trt_26C and trt_8C
</a:t>
            </a:r>
            <a:r>
              <a:rPr b="1" dirty="0">
                <a:latin typeface="Courier"/>
              </a:rPr>
              <a:t>## t = 2.525, </a:t>
            </a:r>
            <a:r>
              <a:rPr b="1" dirty="0" err="1">
                <a:latin typeface="Courier"/>
              </a:rPr>
              <a:t>df</a:t>
            </a:r>
            <a:r>
              <a:rPr b="1" dirty="0">
                <a:latin typeface="Courier"/>
              </a:rPr>
              <a:t> = 13.776, p-value = 0.0245</a:t>
            </a:r>
            <a:r>
              <a:rPr dirty="0">
                <a:latin typeface="Courier"/>
              </a:rPr>
              <a:t>
## alternative hypothesis: true difference in means is not equal to 0
## 95 percent confidence interval:
##  0.06140173 0.76129118
## sample estimates:
## mean of x mean of y 
## 0.5352081 0.1238616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1553D07-BF11-8A64-B6E0-141489F54BF7}"/>
              </a:ext>
            </a:extLst>
          </p:cNvPr>
          <p:cNvSpPr txBox="1">
            <a:spLocks/>
          </p:cNvSpPr>
          <p:nvPr/>
        </p:nvSpPr>
        <p:spPr>
          <a:xfrm>
            <a:off x="599090" y="26938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/>
              <a:t>Our third experiment….woohoo!...wait, what?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5942" y="165781"/>
            <a:ext cx="8752115" cy="1143000"/>
          </a:xfrm>
        </p:spPr>
        <p:txBody>
          <a:bodyPr>
            <a:normAutofit fontScale="90000"/>
          </a:bodyPr>
          <a:lstStyle/>
          <a:p>
            <a:r>
              <a:rPr lang="en-AU" dirty="0"/>
              <a:t>We got money to repeat experiments thousands of times…</a:t>
            </a:r>
            <a:endParaRPr dirty="0"/>
          </a:p>
        </p:txBody>
      </p:sp>
      <p:pic>
        <p:nvPicPr>
          <p:cNvPr id="3" name="Picture 1" descr="code_slides_files/figure-pptx/simfig-1.png"/>
          <p:cNvPicPr>
            <a:picLocks noGrp="1" noChangeAspect="1"/>
          </p:cNvPicPr>
          <p:nvPr/>
        </p:nvPicPr>
        <p:blipFill rotWithShape="1">
          <a:blip r:embed="rId2"/>
          <a:srcRect t="14805" r="6677" b="4195"/>
          <a:stretch/>
        </p:blipFill>
        <p:spPr bwMode="auto">
          <a:xfrm>
            <a:off x="838200" y="1417639"/>
            <a:ext cx="7282543" cy="5052945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95161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AU" dirty="0"/>
              <a:t>Standard error, standard deviation precision, weights</a:t>
            </a:r>
            <a:endParaRPr dirty="0"/>
          </a:p>
        </p:txBody>
      </p:sp>
      <p:pic>
        <p:nvPicPr>
          <p:cNvPr id="5" name="Picture 4" descr="Diagram, schematic&#10;&#10;Description automatically generated">
            <a:extLst>
              <a:ext uri="{FF2B5EF4-FFF2-40B4-BE49-F238E27FC236}">
                <a16:creationId xmlns:a16="http://schemas.microsoft.com/office/drawing/2014/main" id="{22F7FE73-6868-8AA9-5A42-C5E300F807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857" y="3437387"/>
            <a:ext cx="3734029" cy="3162747"/>
          </a:xfrm>
          <a:prstGeom prst="rect">
            <a:avLst/>
          </a:prstGeom>
        </p:spPr>
      </p:pic>
      <p:pic>
        <p:nvPicPr>
          <p:cNvPr id="7" name="Picture 6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61C3C8A8-9577-6171-BA43-8408A75976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572" y="1397251"/>
            <a:ext cx="5671457" cy="202336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909457" y="2264230"/>
                <a:ext cx="4234543" cy="3352800"/>
              </a:xfrm>
            </p:spPr>
            <p:txBody>
              <a:bodyPr>
                <a:normAutofit fontScale="85000" lnSpcReduction="1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ar-AE" smtClean="0">
                          <a:latin typeface="Cambria Math" panose="02040503050406030204" pitchFamily="18" charset="0"/>
                        </a:rPr>
                        <m:t>𝑆𝐸</m:t>
                      </m:r>
                      <m:r>
                        <a:rPr lang="ar-AE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ar-AE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ar-AE" smtClean="0">
                              <a:latin typeface="Cambria Math" panose="02040503050406030204" pitchFamily="18" charset="0"/>
                            </a:rPr>
                            <m:t>𝑆𝐷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ar-AE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ar-AE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AU" dirty="0"/>
              </a:p>
              <a:p>
                <a:r>
                  <a:rPr lang="en-AU" b="1" dirty="0"/>
                  <a:t>Standard error (SE)</a:t>
                </a:r>
                <a:r>
                  <a:rPr lang="en-AU" dirty="0"/>
                  <a:t> is the sampling standard deviation of statistic</a:t>
                </a:r>
              </a:p>
              <a:p>
                <a:r>
                  <a:rPr lang="en-AU" b="1" dirty="0"/>
                  <a:t>Standard deviation (SD)</a:t>
                </a:r>
                <a:r>
                  <a:rPr lang="en-AU" dirty="0"/>
                  <a:t> is the sample standard deviation of a sample</a:t>
                </a:r>
                <a:endParaRPr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09457" y="2264230"/>
                <a:ext cx="4234543" cy="3352800"/>
              </a:xfrm>
              <a:blipFill>
                <a:blip r:embed="rId4"/>
                <a:stretch>
                  <a:fillRect l="-2395" r="-3293" b="-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2384"/>
            <a:ext cx="8229600" cy="4525963"/>
          </a:xfrm>
        </p:spPr>
        <p:txBody>
          <a:bodyPr>
            <a:normAutofit fontScale="62500" lnSpcReduction="20000"/>
          </a:bodyPr>
          <a:lstStyle/>
          <a:p>
            <a:pPr indent="0">
              <a:buNone/>
            </a:pPr>
            <a:r>
              <a:rPr dirty="0">
                <a:latin typeface="Courier"/>
              </a:rPr>
              <a:t>means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6287E"/>
                </a:solidFill>
                <a:latin typeface="Courier"/>
              </a:rPr>
              <a:t>c</a:t>
            </a:r>
            <a:r>
              <a:rPr dirty="0">
                <a:latin typeface="Courier"/>
              </a:rPr>
              <a:t>()</a:t>
            </a:r>
            <a:br>
              <a:rPr dirty="0"/>
            </a:br>
            <a:br>
              <a:rPr dirty="0"/>
            </a:br>
            <a:r>
              <a:rPr b="1" dirty="0">
                <a:solidFill>
                  <a:srgbClr val="007020"/>
                </a:solidFill>
                <a:latin typeface="Courier"/>
              </a:rPr>
              <a:t>for</a:t>
            </a:r>
            <a:r>
              <a:rPr dirty="0">
                <a:latin typeface="Courier"/>
              </a:rPr>
              <a:t> (</a:t>
            </a:r>
            <a:r>
              <a:rPr dirty="0" err="1">
                <a:latin typeface="Courier"/>
              </a:rPr>
              <a:t>i</a:t>
            </a:r>
            <a:r>
              <a:rPr dirty="0">
                <a:latin typeface="Courier"/>
              </a:rPr>
              <a:t> </a:t>
            </a:r>
            <a:r>
              <a:rPr b="1" dirty="0">
                <a:solidFill>
                  <a:srgbClr val="007020"/>
                </a:solidFill>
                <a:latin typeface="Courier"/>
              </a:rPr>
              <a:t>in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solidFill>
                  <a:srgbClr val="4070A0"/>
                </a:solidFill>
                <a:latin typeface="Courier"/>
              </a:rPr>
              <a:t>:</a:t>
            </a:r>
            <a:r>
              <a:rPr dirty="0">
                <a:solidFill>
                  <a:srgbClr val="40A070"/>
                </a:solidFill>
                <a:latin typeface="Courier"/>
              </a:rPr>
              <a:t>1e+06</a:t>
            </a:r>
            <a:r>
              <a:rPr dirty="0">
                <a:latin typeface="Courier"/>
              </a:rPr>
              <a:t>) {</a:t>
            </a:r>
            <a:br>
              <a:rPr dirty="0"/>
            </a:br>
            <a:r>
              <a:rPr dirty="0">
                <a:latin typeface="Courier"/>
              </a:rPr>
              <a:t>    </a:t>
            </a:r>
            <a:r>
              <a:rPr lang="en-AU" dirty="0" err="1">
                <a:latin typeface="Courier"/>
              </a:rPr>
              <a:t>tmp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 err="1">
                <a:solidFill>
                  <a:srgbClr val="06287E"/>
                </a:solidFill>
                <a:latin typeface="Courier"/>
              </a:rPr>
              <a:t>rnorm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7D9029"/>
                </a:solidFill>
                <a:latin typeface="Courier"/>
              </a:rPr>
              <a:t>n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A070"/>
                </a:solidFill>
                <a:latin typeface="Courier"/>
              </a:rPr>
              <a:t>18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7D9029"/>
                </a:solidFill>
                <a:latin typeface="Courier"/>
              </a:rPr>
              <a:t>mean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A070"/>
                </a:solidFill>
                <a:latin typeface="Courier"/>
              </a:rPr>
              <a:t>10.8</a:t>
            </a:r>
            <a:r>
              <a:rPr dirty="0">
                <a:latin typeface="Courier"/>
              </a:rPr>
              <a:t>, </a:t>
            </a:r>
            <a:endParaRPr lang="en-AU" dirty="0">
              <a:latin typeface="Courier"/>
            </a:endParaRPr>
          </a:p>
          <a:p>
            <a:pPr indent="0">
              <a:buNone/>
            </a:pPr>
            <a:r>
              <a:rPr lang="en-AU" dirty="0">
                <a:solidFill>
                  <a:srgbClr val="7D9029"/>
                </a:solidFill>
                <a:latin typeface="Courier"/>
              </a:rPr>
              <a:t>						  </a:t>
            </a:r>
            <a:r>
              <a:rPr dirty="0" err="1">
                <a:solidFill>
                  <a:srgbClr val="7D9029"/>
                </a:solidFill>
                <a:latin typeface="Courier"/>
              </a:rPr>
              <a:t>sd</a:t>
            </a:r>
            <a:r>
              <a:rPr dirty="0">
                <a:solidFill>
                  <a:srgbClr val="7D9029"/>
                </a:solidFill>
                <a:latin typeface="Courier"/>
              </a:rPr>
              <a:t>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A070"/>
                </a:solidFill>
                <a:latin typeface="Courier"/>
              </a:rPr>
              <a:t>0.988</a:t>
            </a:r>
            <a:r>
              <a:rPr dirty="0">
                <a:latin typeface="Courier"/>
              </a:rPr>
              <a:t>)</a:t>
            </a:r>
            <a:br>
              <a:rPr dirty="0"/>
            </a:br>
            <a:r>
              <a:rPr dirty="0">
                <a:latin typeface="Courier"/>
              </a:rPr>
              <a:t>    means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6287E"/>
                </a:solidFill>
                <a:latin typeface="Courier"/>
              </a:rPr>
              <a:t>c</a:t>
            </a:r>
            <a:r>
              <a:rPr dirty="0">
                <a:latin typeface="Courier"/>
              </a:rPr>
              <a:t>(</a:t>
            </a:r>
            <a:r>
              <a:rPr lang="en-AU" dirty="0" err="1">
                <a:latin typeface="Courier"/>
              </a:rPr>
              <a:t>tmp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06287E"/>
                </a:solidFill>
                <a:latin typeface="Courier"/>
              </a:rPr>
              <a:t>mean</a:t>
            </a:r>
            <a:r>
              <a:rPr dirty="0">
                <a:latin typeface="Courier"/>
              </a:rPr>
              <a:t>(</a:t>
            </a:r>
            <a:r>
              <a:rPr lang="en-AU" dirty="0" err="1">
                <a:latin typeface="Courier"/>
              </a:rPr>
              <a:t>tmp</a:t>
            </a:r>
            <a:r>
              <a:rPr dirty="0">
                <a:latin typeface="Courier"/>
              </a:rPr>
              <a:t>))</a:t>
            </a:r>
            <a:br>
              <a:rPr dirty="0"/>
            </a:br>
            <a:r>
              <a:rPr dirty="0">
                <a:latin typeface="Courier"/>
              </a:rPr>
              <a:t>}</a:t>
            </a:r>
            <a:br>
              <a:rPr dirty="0"/>
            </a:b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 The mean of the means</a:t>
            </a:r>
            <a:br>
              <a:rPr dirty="0"/>
            </a:br>
            <a:r>
              <a:rPr dirty="0">
                <a:solidFill>
                  <a:srgbClr val="06287E"/>
                </a:solidFill>
                <a:latin typeface="Courier"/>
              </a:rPr>
              <a:t>mean</a:t>
            </a:r>
            <a:r>
              <a:rPr dirty="0">
                <a:latin typeface="Courier"/>
              </a:rPr>
              <a:t>(means)</a:t>
            </a:r>
          </a:p>
          <a:p>
            <a:pPr indent="0">
              <a:buNone/>
            </a:pPr>
            <a:r>
              <a:rPr dirty="0">
                <a:latin typeface="Courier"/>
              </a:rPr>
              <a:t>## [1] 10.79997</a:t>
            </a:r>
          </a:p>
          <a:p>
            <a:pPr indent="0">
              <a:buNone/>
            </a:pPr>
            <a:endParaRPr lang="en-AU" i="1" dirty="0">
              <a:solidFill>
                <a:srgbClr val="60A0B0"/>
              </a:solidFill>
              <a:latin typeface="Courier"/>
            </a:endParaRPr>
          </a:p>
          <a:p>
            <a:pPr indent="0">
              <a:buNone/>
            </a:pPr>
            <a:r>
              <a:rPr i="1" dirty="0">
                <a:solidFill>
                  <a:srgbClr val="60A0B0"/>
                </a:solidFill>
                <a:latin typeface="Courier"/>
              </a:rPr>
              <a:t># The standard deviation of the means or standard error</a:t>
            </a:r>
            <a:br>
              <a:rPr dirty="0"/>
            </a:br>
            <a:r>
              <a:rPr dirty="0" err="1">
                <a:solidFill>
                  <a:srgbClr val="06287E"/>
                </a:solidFill>
                <a:latin typeface="Courier"/>
              </a:rPr>
              <a:t>sd</a:t>
            </a:r>
            <a:r>
              <a:rPr dirty="0">
                <a:latin typeface="Courier"/>
              </a:rPr>
              <a:t>(means)</a:t>
            </a:r>
          </a:p>
          <a:p>
            <a:pPr indent="0">
              <a:buNone/>
            </a:pPr>
            <a:r>
              <a:rPr dirty="0">
                <a:latin typeface="Courier"/>
              </a:rPr>
              <a:t>## [1] 0.2327267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9711837-ADFC-1F09-4883-99B95C6FA57D}"/>
              </a:ext>
            </a:extLst>
          </p:cNvPr>
          <p:cNvSpPr txBox="1">
            <a:spLocks/>
          </p:cNvSpPr>
          <p:nvPr/>
        </p:nvSpPr>
        <p:spPr>
          <a:xfrm>
            <a:off x="599090" y="26938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/>
              <a:t>Meaning of standard error…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 descr="code_slides_files/figure-pptx/simfig3plot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038600" y="2617106"/>
            <a:ext cx="5105400" cy="4089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7D8806DD-7C62-3C50-ACCE-1210E8FF54EF}"/>
              </a:ext>
            </a:extLst>
          </p:cNvPr>
          <p:cNvSpPr txBox="1">
            <a:spLocks/>
          </p:cNvSpPr>
          <p:nvPr/>
        </p:nvSpPr>
        <p:spPr>
          <a:xfrm>
            <a:off x="588735" y="5443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/>
              <a:t>Meaning of standard error…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26A1F47-7AF3-2CF2-BFB2-27692CF614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08858" y="2652211"/>
            <a:ext cx="4376057" cy="3785506"/>
          </a:xfrm>
        </p:spPr>
        <p:txBody>
          <a:bodyPr>
            <a:normAutofit fontScale="92500" lnSpcReduction="20000"/>
          </a:bodyPr>
          <a:lstStyle/>
          <a:p>
            <a:pPr lvl="0" indent="0">
              <a:buNone/>
            </a:pPr>
            <a:r>
              <a:rPr lang="en-AU" sz="2400" i="1" dirty="0">
                <a:solidFill>
                  <a:srgbClr val="60A0B0"/>
                </a:solidFill>
                <a:latin typeface="Courier"/>
              </a:rPr>
              <a:t># The standard error of a sample</a:t>
            </a:r>
            <a:endParaRPr lang="en-AU" sz="2400" dirty="0">
              <a:latin typeface="Courier"/>
            </a:endParaRPr>
          </a:p>
          <a:p>
            <a:pPr lvl="0" indent="0">
              <a:buNone/>
            </a:pPr>
            <a:r>
              <a:rPr sz="2400" dirty="0">
                <a:latin typeface="Courier"/>
              </a:rPr>
              <a:t>se </a:t>
            </a:r>
            <a:r>
              <a:rPr sz="2400" dirty="0">
                <a:solidFill>
                  <a:srgbClr val="007020"/>
                </a:solidFill>
                <a:latin typeface="Courier"/>
              </a:rPr>
              <a:t>&lt;-</a:t>
            </a:r>
            <a:r>
              <a:rPr sz="2400" dirty="0">
                <a:latin typeface="Courier"/>
              </a:rPr>
              <a:t> </a:t>
            </a:r>
            <a:r>
              <a:rPr sz="2400" dirty="0" err="1">
                <a:solidFill>
                  <a:srgbClr val="06287E"/>
                </a:solidFill>
                <a:latin typeface="Courier"/>
              </a:rPr>
              <a:t>sd</a:t>
            </a:r>
            <a:r>
              <a:rPr sz="2400" dirty="0">
                <a:latin typeface="Courier"/>
              </a:rPr>
              <a:t>(</a:t>
            </a:r>
            <a:r>
              <a:rPr lang="en-AU" sz="2400" dirty="0" err="1">
                <a:latin typeface="Courier"/>
              </a:rPr>
              <a:t>tmp</a:t>
            </a:r>
            <a:r>
              <a:rPr sz="2400" dirty="0">
                <a:latin typeface="Courier"/>
              </a:rPr>
              <a:t>)</a:t>
            </a:r>
            <a:r>
              <a:rPr sz="2400" dirty="0">
                <a:solidFill>
                  <a:srgbClr val="4070A0"/>
                </a:solidFill>
                <a:latin typeface="Courier"/>
              </a:rPr>
              <a:t>/</a:t>
            </a:r>
            <a:endParaRPr lang="en-AU" sz="2400" dirty="0">
              <a:solidFill>
                <a:srgbClr val="4070A0"/>
              </a:solidFill>
              <a:latin typeface="Courier"/>
            </a:endParaRPr>
          </a:p>
          <a:p>
            <a:pPr lvl="0" indent="0">
              <a:buNone/>
            </a:pPr>
            <a:r>
              <a:rPr sz="2400" dirty="0">
                <a:solidFill>
                  <a:srgbClr val="06287E"/>
                </a:solidFill>
                <a:latin typeface="Courier"/>
              </a:rPr>
              <a:t>sqrt</a:t>
            </a:r>
            <a:r>
              <a:rPr sz="2400" dirty="0">
                <a:latin typeface="Courier"/>
              </a:rPr>
              <a:t>(</a:t>
            </a:r>
            <a:r>
              <a:rPr sz="2400" dirty="0">
                <a:solidFill>
                  <a:srgbClr val="06287E"/>
                </a:solidFill>
                <a:latin typeface="Courier"/>
              </a:rPr>
              <a:t>length</a:t>
            </a:r>
            <a:r>
              <a:rPr sz="2400" dirty="0">
                <a:latin typeface="Courier"/>
              </a:rPr>
              <a:t>(</a:t>
            </a:r>
            <a:r>
              <a:rPr lang="en-AU" sz="2400" dirty="0" err="1">
                <a:latin typeface="Courier"/>
              </a:rPr>
              <a:t>tmp</a:t>
            </a:r>
            <a:r>
              <a:rPr sz="2400" dirty="0">
                <a:latin typeface="Courier"/>
              </a:rPr>
              <a:t>)</a:t>
            </a:r>
            <a:r>
              <a:rPr lang="en-AU" sz="2400" dirty="0">
                <a:latin typeface="Courier"/>
              </a:rPr>
              <a:t>)</a:t>
            </a:r>
            <a:endParaRPr lang="en-AU" sz="2400" dirty="0"/>
          </a:p>
          <a:p>
            <a:pPr lvl="0" indent="0">
              <a:buNone/>
            </a:pPr>
            <a:r>
              <a:rPr sz="2400" b="1" dirty="0">
                <a:latin typeface="Courier"/>
              </a:rPr>
              <a:t>## [1] </a:t>
            </a:r>
            <a:r>
              <a:rPr lang="en-AU" sz="2400" b="1" dirty="0">
                <a:latin typeface="Courier"/>
              </a:rPr>
              <a:t>0.228051</a:t>
            </a:r>
          </a:p>
          <a:p>
            <a:pPr lvl="0" indent="0">
              <a:buNone/>
            </a:pPr>
            <a:endParaRPr lang="en-AU" sz="2400" b="1" dirty="0">
              <a:latin typeface="Courier"/>
            </a:endParaRPr>
          </a:p>
          <a:p>
            <a:pPr indent="0">
              <a:buNone/>
            </a:pPr>
            <a:r>
              <a:rPr lang="en-AU" sz="2400" i="1" dirty="0">
                <a:solidFill>
                  <a:srgbClr val="60A0B0"/>
                </a:solidFill>
                <a:latin typeface="Courier"/>
              </a:rPr>
              <a:t># The standard deviation of the means or standard error</a:t>
            </a:r>
            <a:br>
              <a:rPr lang="en-AU" sz="2400" dirty="0"/>
            </a:br>
            <a:r>
              <a:rPr lang="en-AU" sz="2400" dirty="0" err="1">
                <a:solidFill>
                  <a:srgbClr val="06287E"/>
                </a:solidFill>
                <a:latin typeface="Courier"/>
              </a:rPr>
              <a:t>sd</a:t>
            </a:r>
            <a:r>
              <a:rPr lang="en-AU" sz="2400" dirty="0">
                <a:latin typeface="Courier"/>
              </a:rPr>
              <a:t>(means)</a:t>
            </a:r>
          </a:p>
          <a:p>
            <a:pPr indent="0">
              <a:buNone/>
            </a:pPr>
            <a:r>
              <a:rPr lang="en-AU" sz="2400" b="1" dirty="0">
                <a:latin typeface="Courier"/>
              </a:rPr>
              <a:t>## [1] 0.2327267</a:t>
            </a:r>
          </a:p>
          <a:p>
            <a:pPr lvl="0" indent="0">
              <a:buNone/>
            </a:pPr>
            <a:endParaRPr sz="2400" b="1" dirty="0">
              <a:latin typeface="Courier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470C373-09BD-C1B5-E524-04C369160EAD}"/>
                  </a:ext>
                </a:extLst>
              </p:cNvPr>
              <p:cNvSpPr txBox="1"/>
              <p:nvPr/>
            </p:nvSpPr>
            <p:spPr>
              <a:xfrm>
                <a:off x="1485901" y="1178105"/>
                <a:ext cx="5105399" cy="1109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ar-AE" sz="3200">
                          <a:latin typeface="Cambria Math" panose="02040503050406030204" pitchFamily="18" charset="0"/>
                        </a:rPr>
                        <m:t>𝑆𝐸</m:t>
                      </m:r>
                      <m:r>
                        <a:rPr lang="ar-AE" sz="32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ar-AE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ar-AE" sz="3200">
                              <a:latin typeface="Cambria Math" panose="02040503050406030204" pitchFamily="18" charset="0"/>
                            </a:rPr>
                            <m:t>𝑆𝐷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ar-AE" sz="32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ar-AE" sz="32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470C373-09BD-C1B5-E524-04C369160E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5901" y="1178105"/>
                <a:ext cx="5105399" cy="1109663"/>
              </a:xfrm>
              <a:prstGeom prst="rect">
                <a:avLst/>
              </a:prstGeom>
              <a:blipFill>
                <a:blip r:embed="rId3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38B26A-CE4C-0FAA-536B-D18B70B9E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0"/>
            <a:ext cx="8229600" cy="1143000"/>
          </a:xfrm>
        </p:spPr>
        <p:txBody>
          <a:bodyPr/>
          <a:lstStyle/>
          <a:p>
            <a:r>
              <a:rPr lang="en-US" dirty="0"/>
              <a:t>But what is an ‘effect size’?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8B1317-B099-EE44-ED00-054FD138BD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95401"/>
            <a:ext cx="8229600" cy="452596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 measure of the magnitude (and direction) of difference, association or central tendency that is comparable across studies</a:t>
            </a:r>
          </a:p>
          <a:p>
            <a:pPr lvl="1"/>
            <a:r>
              <a:rPr lang="en-US" dirty="0"/>
              <a:t>Core unit of analysis in meta-analysis</a:t>
            </a:r>
          </a:p>
          <a:p>
            <a:pPr lvl="1"/>
            <a:r>
              <a:rPr lang="en-US" dirty="0"/>
              <a:t>Have an associated sampling variance</a:t>
            </a:r>
          </a:p>
          <a:p>
            <a:r>
              <a:rPr lang="en-US" dirty="0"/>
              <a:t>Assumptions</a:t>
            </a:r>
          </a:p>
          <a:p>
            <a:pPr lvl="1"/>
            <a:r>
              <a:rPr lang="en-US" dirty="0"/>
              <a:t>Approximately normally distributed</a:t>
            </a:r>
          </a:p>
          <a:p>
            <a:pPr lvl="1"/>
            <a:r>
              <a:rPr lang="en-US" dirty="0"/>
              <a:t>Independent and identically distributed samples</a:t>
            </a:r>
          </a:p>
          <a:p>
            <a:pPr lvl="2"/>
            <a:r>
              <a:rPr lang="en-US" dirty="0"/>
              <a:t>But can be relaxed with use of different equations</a:t>
            </a:r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87721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F7F03-6B20-6C4B-90E1-1D768273F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546" y="10242"/>
            <a:ext cx="8261350" cy="1325563"/>
          </a:xfrm>
        </p:spPr>
        <p:txBody>
          <a:bodyPr/>
          <a:lstStyle/>
          <a:p>
            <a:r>
              <a:rPr lang="en-US" b="1" dirty="0"/>
              <a:t>Acknowledgements</a:t>
            </a:r>
          </a:p>
        </p:txBody>
      </p:sp>
      <p:pic>
        <p:nvPicPr>
          <p:cNvPr id="1026" name="Picture 2" descr="Image result for julia koricheva">
            <a:extLst>
              <a:ext uri="{FF2B5EF4-FFF2-40B4-BE49-F238E27FC236}">
                <a16:creationId xmlns:a16="http://schemas.microsoft.com/office/drawing/2014/main" id="{33D87527-64FB-3F40-A1D5-6D32E7CE5C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781"/>
          <a:stretch/>
        </p:blipFill>
        <p:spPr bwMode="auto">
          <a:xfrm>
            <a:off x="425525" y="1249255"/>
            <a:ext cx="1432909" cy="2222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Wolfgang Viechtbauer">
            <a:extLst>
              <a:ext uri="{FF2B5EF4-FFF2-40B4-BE49-F238E27FC236}">
                <a16:creationId xmlns:a16="http://schemas.microsoft.com/office/drawing/2014/main" id="{9590E59B-CD79-DE44-8199-7BF6883A19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1275" y="1263703"/>
            <a:ext cx="2208276" cy="2208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805B73A-D904-5E42-91D5-CB8F708CBA9A}"/>
              </a:ext>
            </a:extLst>
          </p:cNvPr>
          <p:cNvSpPr txBox="1"/>
          <p:nvPr/>
        </p:nvSpPr>
        <p:spPr>
          <a:xfrm>
            <a:off x="359104" y="3453950"/>
            <a:ext cx="1565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Julia </a:t>
            </a:r>
            <a:r>
              <a:rPr lang="en-US" dirty="0" err="1"/>
              <a:t>Koricheva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1A24A3-F80B-0C44-AD6C-39884E41AD52}"/>
              </a:ext>
            </a:extLst>
          </p:cNvPr>
          <p:cNvSpPr txBox="1"/>
          <p:nvPr/>
        </p:nvSpPr>
        <p:spPr>
          <a:xfrm>
            <a:off x="4359140" y="3477022"/>
            <a:ext cx="19227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Shinichi Nakagawa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FB9BC3-A8C0-0D47-B78F-50E2D4B1C3B1}"/>
              </a:ext>
            </a:extLst>
          </p:cNvPr>
          <p:cNvSpPr txBox="1"/>
          <p:nvPr/>
        </p:nvSpPr>
        <p:spPr>
          <a:xfrm>
            <a:off x="1964526" y="3471979"/>
            <a:ext cx="2261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Wolfgang Viechtbauer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1E905B-FA98-5CFB-CF42-30543A23ECF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404" r="13132" b="42984"/>
          <a:stretch/>
        </p:blipFill>
        <p:spPr>
          <a:xfrm>
            <a:off x="4332392" y="1263703"/>
            <a:ext cx="1922706" cy="22082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82F5828-E351-BB47-5D3F-2DFE793F78B7}"/>
              </a:ext>
            </a:extLst>
          </p:cNvPr>
          <p:cNvSpPr txBox="1"/>
          <p:nvPr/>
        </p:nvSpPr>
        <p:spPr>
          <a:xfrm>
            <a:off x="6581776" y="3471979"/>
            <a:ext cx="1933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Marc </a:t>
            </a:r>
            <a:r>
              <a:rPr lang="en-AU" dirty="0" err="1"/>
              <a:t>Lajeunesse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00DC9DE-1AC5-A065-8D91-F1E9681EACA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1981" r="4394"/>
          <a:stretch/>
        </p:blipFill>
        <p:spPr>
          <a:xfrm>
            <a:off x="6555028" y="1263703"/>
            <a:ext cx="1944502" cy="220827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3CACD6A-FC8B-A154-5F33-33C6B73E4E8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3280" r="15884"/>
          <a:stretch/>
        </p:blipFill>
        <p:spPr>
          <a:xfrm>
            <a:off x="1072001" y="3931660"/>
            <a:ext cx="2023411" cy="221732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9A911D4-5B02-35AF-64FF-867793E571B2}"/>
              </a:ext>
            </a:extLst>
          </p:cNvPr>
          <p:cNvSpPr txBox="1"/>
          <p:nvPr/>
        </p:nvSpPr>
        <p:spPr>
          <a:xfrm>
            <a:off x="1189145" y="6099569"/>
            <a:ext cx="1837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Malgorzata </a:t>
            </a:r>
            <a:r>
              <a:rPr lang="en-US" dirty="0" err="1"/>
              <a:t>Lagisz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791C6CF-6F58-709E-20F0-3764293F03B1}"/>
              </a:ext>
            </a:extLst>
          </p:cNvPr>
          <p:cNvSpPr txBox="1"/>
          <p:nvPr/>
        </p:nvSpPr>
        <p:spPr>
          <a:xfrm>
            <a:off x="4060706" y="6099569"/>
            <a:ext cx="12648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Rose O’Dea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A7032CC-DDE2-3532-4004-F80AF6581B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84491" y="3931660"/>
            <a:ext cx="2208276" cy="220827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73CC500-B057-9C80-3183-7DE9D520133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1255" r="19167" b="36234"/>
          <a:stretch/>
        </p:blipFill>
        <p:spPr>
          <a:xfrm>
            <a:off x="6281846" y="3923490"/>
            <a:ext cx="1793894" cy="217607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DFA71CE-8894-F6C3-CB4F-769B13CEE268}"/>
              </a:ext>
            </a:extLst>
          </p:cNvPr>
          <p:cNvSpPr txBox="1"/>
          <p:nvPr/>
        </p:nvSpPr>
        <p:spPr>
          <a:xfrm>
            <a:off x="6439135" y="6099569"/>
            <a:ext cx="1479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Alistair Senior</a:t>
            </a:r>
          </a:p>
        </p:txBody>
      </p:sp>
    </p:spTree>
    <p:extLst>
      <p:ext uri="{BB962C8B-B14F-4D97-AF65-F5344CB8AC3E}">
        <p14:creationId xmlns:p14="http://schemas.microsoft.com/office/powerpoint/2010/main" val="3087131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48FE50-D8B5-5D4B-A5D3-FD3B13B903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6164" y="2898952"/>
            <a:ext cx="9001124" cy="3752214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b="1" dirty="0"/>
              <a:t>“Effect size” value</a:t>
            </a:r>
          </a:p>
          <a:p>
            <a:pPr marL="457200" lvl="1" indent="0">
              <a:buNone/>
            </a:pPr>
            <a:r>
              <a:rPr lang="en-US" dirty="0"/>
              <a:t>e.g. 30% difference, a slope of 1.2, </a:t>
            </a:r>
            <a:r>
              <a:rPr lang="en-US" i="1" dirty="0"/>
              <a:t>r</a:t>
            </a:r>
            <a:r>
              <a:rPr lang="en-US" dirty="0"/>
              <a:t> = 0.2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“Effect size” statistic (or effect statistic)</a:t>
            </a:r>
          </a:p>
          <a:p>
            <a:pPr marL="457200" lvl="1" indent="0">
              <a:buNone/>
            </a:pPr>
            <a:r>
              <a:rPr lang="en-US" dirty="0"/>
              <a:t>e.g. </a:t>
            </a:r>
            <a:r>
              <a:rPr lang="en-US" i="1" dirty="0"/>
              <a:t>d</a:t>
            </a:r>
            <a:r>
              <a:rPr lang="en-US" dirty="0"/>
              <a:t>, </a:t>
            </a:r>
            <a:r>
              <a:rPr lang="en-US" i="1" dirty="0"/>
              <a:t>r</a:t>
            </a:r>
            <a:r>
              <a:rPr lang="en-US" dirty="0"/>
              <a:t> and odds ratio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The biological (practical/clinical) importance of an “effect-size” value</a:t>
            </a:r>
          </a:p>
          <a:p>
            <a:pPr marL="457200" lvl="1" indent="0">
              <a:buNone/>
            </a:pPr>
            <a:r>
              <a:rPr lang="en-US" dirty="0"/>
              <a:t>e.g.</a:t>
            </a:r>
            <a:r>
              <a:rPr lang="en-US" i="1" dirty="0"/>
              <a:t> r</a:t>
            </a:r>
            <a:r>
              <a:rPr lang="en-US" dirty="0"/>
              <a:t> = 0.5 is a ”strong” correlation </a:t>
            </a:r>
          </a:p>
          <a:p>
            <a:pPr marL="457200" lvl="1" indent="0">
              <a:buNone/>
            </a:pPr>
            <a:r>
              <a:rPr lang="en-US" dirty="0"/>
              <a:t>e.g. a 5% increase in death is not negligible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399055-559F-0E5D-DB81-758F09BAB1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642" y="0"/>
            <a:ext cx="8218715" cy="263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15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DA5E1B-F091-39B2-3FFE-47EBFEAAF0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126121"/>
            <a:ext cx="8229600" cy="1143000"/>
          </a:xfrm>
        </p:spPr>
        <p:txBody>
          <a:bodyPr/>
          <a:lstStyle/>
          <a:p>
            <a:r>
              <a:rPr lang="en-US" dirty="0"/>
              <a:t>Different effect size statistics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080D9C9-683E-CDD3-56FF-F36415B77EA0}"/>
              </a:ext>
            </a:extLst>
          </p:cNvPr>
          <p:cNvGrpSpPr/>
          <p:nvPr/>
        </p:nvGrpSpPr>
        <p:grpSpPr>
          <a:xfrm>
            <a:off x="3048000" y="964324"/>
            <a:ext cx="3216166" cy="759372"/>
            <a:chOff x="3048000" y="964324"/>
            <a:chExt cx="3216166" cy="759372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3529BCEB-F705-C25A-DDF3-3ABB766A992C}"/>
                </a:ext>
              </a:extLst>
            </p:cNvPr>
            <p:cNvSpPr/>
            <p:nvPr/>
          </p:nvSpPr>
          <p:spPr>
            <a:xfrm>
              <a:off x="3048000" y="964324"/>
              <a:ext cx="3216166" cy="759372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ysClr val="windowText" lastClr="000000"/>
                </a:solidFill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C645AA5-E50B-6BDF-1F5A-108075B227C7}"/>
                </a:ext>
              </a:extLst>
            </p:cNvPr>
            <p:cNvSpPr txBox="1"/>
            <p:nvPr/>
          </p:nvSpPr>
          <p:spPr>
            <a:xfrm>
              <a:off x="4025462" y="1159344"/>
              <a:ext cx="12612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Data Type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4651F2B0-6049-F575-13D4-BF25CBF11796}"/>
              </a:ext>
            </a:extLst>
          </p:cNvPr>
          <p:cNvGrpSpPr/>
          <p:nvPr/>
        </p:nvGrpSpPr>
        <p:grpSpPr>
          <a:xfrm>
            <a:off x="183931" y="2308334"/>
            <a:ext cx="2716924" cy="759372"/>
            <a:chOff x="3048000" y="964324"/>
            <a:chExt cx="2716924" cy="759372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E79F1B7C-2E53-19A8-E05B-E68CE9EE079D}"/>
                </a:ext>
              </a:extLst>
            </p:cNvPr>
            <p:cNvSpPr/>
            <p:nvPr/>
          </p:nvSpPr>
          <p:spPr>
            <a:xfrm>
              <a:off x="3048000" y="964324"/>
              <a:ext cx="2716924" cy="759372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ysClr val="windowText" lastClr="000000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5BF908B-619A-557A-912E-97BA5531DB9E}"/>
                </a:ext>
              </a:extLst>
            </p:cNvPr>
            <p:cNvSpPr txBox="1"/>
            <p:nvPr/>
          </p:nvSpPr>
          <p:spPr>
            <a:xfrm>
              <a:off x="3484180" y="1159344"/>
              <a:ext cx="1815662" cy="3693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Continuous data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3B18F7D9-1A20-A114-B50F-16B4D15C5849}"/>
              </a:ext>
            </a:extLst>
          </p:cNvPr>
          <p:cNvGrpSpPr/>
          <p:nvPr/>
        </p:nvGrpSpPr>
        <p:grpSpPr>
          <a:xfrm>
            <a:off x="3297620" y="2308334"/>
            <a:ext cx="2716924" cy="759372"/>
            <a:chOff x="3048000" y="964324"/>
            <a:chExt cx="2716924" cy="75937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6E744A1B-4D10-A62A-ABF7-823EAAAC784F}"/>
                </a:ext>
              </a:extLst>
            </p:cNvPr>
            <p:cNvSpPr/>
            <p:nvPr/>
          </p:nvSpPr>
          <p:spPr>
            <a:xfrm>
              <a:off x="3048000" y="964324"/>
              <a:ext cx="2716924" cy="759372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ysClr val="windowText" lastClr="000000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F5A5B18-2D86-AD54-38D9-D4002C9BB765}"/>
                </a:ext>
              </a:extLst>
            </p:cNvPr>
            <p:cNvSpPr txBox="1"/>
            <p:nvPr/>
          </p:nvSpPr>
          <p:spPr>
            <a:xfrm>
              <a:off x="3167555" y="1159344"/>
              <a:ext cx="2594744" cy="3693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Binary / proportion data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4731F43-6969-52AC-9DAD-A4508A6E848C}"/>
              </a:ext>
            </a:extLst>
          </p:cNvPr>
          <p:cNvGrpSpPr/>
          <p:nvPr/>
        </p:nvGrpSpPr>
        <p:grpSpPr>
          <a:xfrm>
            <a:off x="6358099" y="2307019"/>
            <a:ext cx="2716924" cy="759372"/>
            <a:chOff x="3048000" y="964324"/>
            <a:chExt cx="2716924" cy="759372"/>
          </a:xfrm>
          <a:solidFill>
            <a:schemeClr val="accent3">
              <a:lumMod val="40000"/>
              <a:lumOff val="60000"/>
            </a:schemeClr>
          </a:solidFill>
        </p:grpSpPr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EC16B8CC-6D27-50B2-A1F4-CABE38192131}"/>
                </a:ext>
              </a:extLst>
            </p:cNvPr>
            <p:cNvSpPr/>
            <p:nvPr/>
          </p:nvSpPr>
          <p:spPr>
            <a:xfrm>
              <a:off x="3048000" y="964324"/>
              <a:ext cx="2716924" cy="759372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ysClr val="windowText" lastClr="000000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1A5A593-CDD3-51AA-C5A4-9092CC5B0A01}"/>
                </a:ext>
              </a:extLst>
            </p:cNvPr>
            <p:cNvSpPr txBox="1"/>
            <p:nvPr/>
          </p:nvSpPr>
          <p:spPr>
            <a:xfrm>
              <a:off x="3093983" y="1045835"/>
              <a:ext cx="2613136" cy="64633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Comparison between means</a:t>
              </a:r>
            </a:p>
          </p:txBody>
        </p:sp>
      </p:grp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B8E0A74-F895-9F67-51F3-49D45C1E6B63}"/>
              </a:ext>
            </a:extLst>
          </p:cNvPr>
          <p:cNvCxnSpPr>
            <a:stCxn id="4" idx="1"/>
            <a:endCxn id="8" idx="0"/>
          </p:cNvCxnSpPr>
          <p:nvPr/>
        </p:nvCxnSpPr>
        <p:spPr>
          <a:xfrm flipH="1">
            <a:off x="1542393" y="1344010"/>
            <a:ext cx="1505607" cy="96432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6C09501-7514-9FCE-AE9D-771506DCB5BD}"/>
              </a:ext>
            </a:extLst>
          </p:cNvPr>
          <p:cNvCxnSpPr>
            <a:cxnSpLocks/>
            <a:stCxn id="4" idx="2"/>
            <a:endCxn id="11" idx="0"/>
          </p:cNvCxnSpPr>
          <p:nvPr/>
        </p:nvCxnSpPr>
        <p:spPr>
          <a:xfrm flipH="1">
            <a:off x="4656082" y="1723696"/>
            <a:ext cx="1" cy="58463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382AE25-F0DE-6E8C-45BF-7D5BC244CB68}"/>
              </a:ext>
            </a:extLst>
          </p:cNvPr>
          <p:cNvCxnSpPr>
            <a:cxnSpLocks/>
            <a:stCxn id="4" idx="3"/>
            <a:endCxn id="14" idx="0"/>
          </p:cNvCxnSpPr>
          <p:nvPr/>
        </p:nvCxnSpPr>
        <p:spPr>
          <a:xfrm>
            <a:off x="6264166" y="1344010"/>
            <a:ext cx="1452395" cy="96300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33706D9-94A2-8532-5266-7C672604330A}"/>
              </a:ext>
            </a:extLst>
          </p:cNvPr>
          <p:cNvGrpSpPr/>
          <p:nvPr/>
        </p:nvGrpSpPr>
        <p:grpSpPr>
          <a:xfrm>
            <a:off x="185901" y="3599789"/>
            <a:ext cx="2716924" cy="759372"/>
            <a:chOff x="3048000" y="964324"/>
            <a:chExt cx="2716924" cy="759372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FB24252C-A262-CFD7-60A1-50C3777BF0B4}"/>
                </a:ext>
              </a:extLst>
            </p:cNvPr>
            <p:cNvSpPr/>
            <p:nvPr/>
          </p:nvSpPr>
          <p:spPr>
            <a:xfrm>
              <a:off x="3048000" y="964324"/>
              <a:ext cx="2716924" cy="759372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ysClr val="windowText" lastClr="000000"/>
                </a:solidFill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4D1C47D-4093-23EC-730E-4DCE95A82C48}"/>
                </a:ext>
              </a:extLst>
            </p:cNvPr>
            <p:cNvSpPr txBox="1"/>
            <p:nvPr/>
          </p:nvSpPr>
          <p:spPr>
            <a:xfrm>
              <a:off x="3484179" y="1159344"/>
              <a:ext cx="2047547" cy="3693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Regression Slopes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FDEA50B-C687-5D09-896D-4874BC106F22}"/>
              </a:ext>
            </a:extLst>
          </p:cNvPr>
          <p:cNvGrpSpPr/>
          <p:nvPr/>
        </p:nvGrpSpPr>
        <p:grpSpPr>
          <a:xfrm>
            <a:off x="183931" y="4783517"/>
            <a:ext cx="2716924" cy="759372"/>
            <a:chOff x="3048000" y="964324"/>
            <a:chExt cx="2716924" cy="759372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id="{A90FF093-4926-A885-FBF3-DD8DF5D2EAAB}"/>
                </a:ext>
              </a:extLst>
            </p:cNvPr>
            <p:cNvSpPr/>
            <p:nvPr/>
          </p:nvSpPr>
          <p:spPr>
            <a:xfrm>
              <a:off x="3048000" y="964324"/>
              <a:ext cx="2716924" cy="759372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ysClr val="windowText" lastClr="000000"/>
                </a:solidFill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66380F1-01DA-BC0E-CAA4-0C1C70B0FD85}"/>
                </a:ext>
              </a:extLst>
            </p:cNvPr>
            <p:cNvSpPr txBox="1"/>
            <p:nvPr/>
          </p:nvSpPr>
          <p:spPr>
            <a:xfrm>
              <a:off x="3321269" y="1020844"/>
              <a:ext cx="2310305" cy="64633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Pearson’s Correlation</a:t>
              </a:r>
            </a:p>
            <a:p>
              <a:pPr algn="ctr"/>
              <a:r>
                <a:rPr lang="en-US" dirty="0"/>
                <a:t>(Z transformed)</a:t>
              </a:r>
            </a:p>
          </p:txBody>
        </p:sp>
      </p:grp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83BBA01-893B-9015-7333-7D36383038CA}"/>
              </a:ext>
            </a:extLst>
          </p:cNvPr>
          <p:cNvCxnSpPr>
            <a:cxnSpLocks/>
            <a:stCxn id="8" idx="2"/>
            <a:endCxn id="25" idx="0"/>
          </p:cNvCxnSpPr>
          <p:nvPr/>
        </p:nvCxnSpPr>
        <p:spPr>
          <a:xfrm>
            <a:off x="1542393" y="3067706"/>
            <a:ext cx="1970" cy="53208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75C763A-4039-8B81-BC56-0724862A4D80}"/>
              </a:ext>
            </a:extLst>
          </p:cNvPr>
          <p:cNvCxnSpPr>
            <a:cxnSpLocks/>
            <a:stCxn id="25" idx="2"/>
            <a:endCxn id="29" idx="0"/>
          </p:cNvCxnSpPr>
          <p:nvPr/>
        </p:nvCxnSpPr>
        <p:spPr>
          <a:xfrm flipH="1">
            <a:off x="1542393" y="4359161"/>
            <a:ext cx="1970" cy="42435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03EC590-A7D9-3456-54EC-A5E766378138}"/>
              </a:ext>
            </a:extLst>
          </p:cNvPr>
          <p:cNvGrpSpPr/>
          <p:nvPr/>
        </p:nvGrpSpPr>
        <p:grpSpPr>
          <a:xfrm>
            <a:off x="3297620" y="3592926"/>
            <a:ext cx="2716924" cy="759372"/>
            <a:chOff x="3048000" y="964324"/>
            <a:chExt cx="2716924" cy="75937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38" name="Rounded Rectangle 37">
              <a:extLst>
                <a:ext uri="{FF2B5EF4-FFF2-40B4-BE49-F238E27FC236}">
                  <a16:creationId xmlns:a16="http://schemas.microsoft.com/office/drawing/2014/main" id="{A314CE8C-3F80-DD05-CFF5-C5B15272C325}"/>
                </a:ext>
              </a:extLst>
            </p:cNvPr>
            <p:cNvSpPr/>
            <p:nvPr/>
          </p:nvSpPr>
          <p:spPr>
            <a:xfrm>
              <a:off x="3048000" y="964324"/>
              <a:ext cx="2716924" cy="759372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ysClr val="windowText" lastClr="000000"/>
                </a:solidFill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F9FBCE7E-6FF2-48EE-D2F2-062BC28944D7}"/>
                </a:ext>
              </a:extLst>
            </p:cNvPr>
            <p:cNvSpPr txBox="1"/>
            <p:nvPr/>
          </p:nvSpPr>
          <p:spPr>
            <a:xfrm>
              <a:off x="3111717" y="1034827"/>
              <a:ext cx="2589489" cy="64633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Odds Ratio (log transformed)</a:t>
              </a:r>
            </a:p>
          </p:txBody>
        </p:sp>
      </p:grp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36D74E32-4B29-6256-3811-7991CB2D9C4D}"/>
              </a:ext>
            </a:extLst>
          </p:cNvPr>
          <p:cNvCxnSpPr>
            <a:cxnSpLocks/>
            <a:stCxn id="11" idx="2"/>
            <a:endCxn id="38" idx="0"/>
          </p:cNvCxnSpPr>
          <p:nvPr/>
        </p:nvCxnSpPr>
        <p:spPr>
          <a:xfrm>
            <a:off x="4656082" y="3067706"/>
            <a:ext cx="0" cy="52522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43" name="Group 42">
            <a:extLst>
              <a:ext uri="{FF2B5EF4-FFF2-40B4-BE49-F238E27FC236}">
                <a16:creationId xmlns:a16="http://schemas.microsoft.com/office/drawing/2014/main" id="{2AFFB106-13C1-2121-D74A-FBCE96DA509E}"/>
              </a:ext>
            </a:extLst>
          </p:cNvPr>
          <p:cNvGrpSpPr/>
          <p:nvPr/>
        </p:nvGrpSpPr>
        <p:grpSpPr>
          <a:xfrm>
            <a:off x="3297620" y="4726996"/>
            <a:ext cx="2716924" cy="759372"/>
            <a:chOff x="3048000" y="964324"/>
            <a:chExt cx="2716924" cy="75937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44" name="Rounded Rectangle 43">
              <a:extLst>
                <a:ext uri="{FF2B5EF4-FFF2-40B4-BE49-F238E27FC236}">
                  <a16:creationId xmlns:a16="http://schemas.microsoft.com/office/drawing/2014/main" id="{FDAB4C0C-67A9-4DA2-6EDF-4FB4F7FCE04B}"/>
                </a:ext>
              </a:extLst>
            </p:cNvPr>
            <p:cNvSpPr/>
            <p:nvPr/>
          </p:nvSpPr>
          <p:spPr>
            <a:xfrm>
              <a:off x="3048000" y="964324"/>
              <a:ext cx="2716924" cy="759372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ysClr val="windowText" lastClr="000000"/>
                </a:solidFill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79F4CDCB-841B-549F-FE35-01445F5059EF}"/>
                </a:ext>
              </a:extLst>
            </p:cNvPr>
            <p:cNvSpPr txBox="1"/>
            <p:nvPr/>
          </p:nvSpPr>
          <p:spPr>
            <a:xfrm>
              <a:off x="3109747" y="1180107"/>
              <a:ext cx="2589489" cy="3693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Risk ratio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A8C4B293-5B21-4FCC-25AB-B71383677581}"/>
              </a:ext>
            </a:extLst>
          </p:cNvPr>
          <p:cNvGrpSpPr/>
          <p:nvPr/>
        </p:nvGrpSpPr>
        <p:grpSpPr>
          <a:xfrm>
            <a:off x="3296966" y="5902592"/>
            <a:ext cx="2716924" cy="759372"/>
            <a:chOff x="3048000" y="964324"/>
            <a:chExt cx="2716924" cy="75937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47" name="Rounded Rectangle 46">
              <a:extLst>
                <a:ext uri="{FF2B5EF4-FFF2-40B4-BE49-F238E27FC236}">
                  <a16:creationId xmlns:a16="http://schemas.microsoft.com/office/drawing/2014/main" id="{E9BA47A0-E657-6314-382A-2CE0C080E76E}"/>
                </a:ext>
              </a:extLst>
            </p:cNvPr>
            <p:cNvSpPr/>
            <p:nvPr/>
          </p:nvSpPr>
          <p:spPr>
            <a:xfrm>
              <a:off x="3048000" y="964324"/>
              <a:ext cx="2716924" cy="759372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ysClr val="windowText" lastClr="000000"/>
                </a:solidFill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6E381C61-5BFB-9FD4-5BDF-354ECF6358B3}"/>
                </a:ext>
              </a:extLst>
            </p:cNvPr>
            <p:cNvSpPr txBox="1"/>
            <p:nvPr/>
          </p:nvSpPr>
          <p:spPr>
            <a:xfrm>
              <a:off x="3110400" y="1179630"/>
              <a:ext cx="2589489" cy="3693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Rate differences</a:t>
              </a:r>
            </a:p>
          </p:txBody>
        </p:sp>
      </p:grp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602DDE28-A104-FF0C-A003-6D66FA7CBD94}"/>
              </a:ext>
            </a:extLst>
          </p:cNvPr>
          <p:cNvCxnSpPr>
            <a:cxnSpLocks/>
            <a:stCxn id="38" idx="2"/>
            <a:endCxn id="44" idx="0"/>
          </p:cNvCxnSpPr>
          <p:nvPr/>
        </p:nvCxnSpPr>
        <p:spPr>
          <a:xfrm>
            <a:off x="4656082" y="4352298"/>
            <a:ext cx="0" cy="37469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76C5E1FC-8760-9915-CFF9-DD243BB15988}"/>
              </a:ext>
            </a:extLst>
          </p:cNvPr>
          <p:cNvCxnSpPr>
            <a:cxnSpLocks/>
            <a:stCxn id="44" idx="2"/>
            <a:endCxn id="47" idx="0"/>
          </p:cNvCxnSpPr>
          <p:nvPr/>
        </p:nvCxnSpPr>
        <p:spPr>
          <a:xfrm flipH="1">
            <a:off x="4655428" y="5486368"/>
            <a:ext cx="654" cy="41622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55" name="Group 54">
            <a:extLst>
              <a:ext uri="{FF2B5EF4-FFF2-40B4-BE49-F238E27FC236}">
                <a16:creationId xmlns:a16="http://schemas.microsoft.com/office/drawing/2014/main" id="{F84F392D-236D-4626-FAB6-B240735B292B}"/>
              </a:ext>
            </a:extLst>
          </p:cNvPr>
          <p:cNvGrpSpPr/>
          <p:nvPr/>
        </p:nvGrpSpPr>
        <p:grpSpPr>
          <a:xfrm>
            <a:off x="6358099" y="3587124"/>
            <a:ext cx="2716924" cy="759372"/>
            <a:chOff x="3048000" y="964324"/>
            <a:chExt cx="2716924" cy="759372"/>
          </a:xfrm>
          <a:solidFill>
            <a:schemeClr val="accent3">
              <a:lumMod val="40000"/>
              <a:lumOff val="60000"/>
            </a:schemeClr>
          </a:solidFill>
        </p:grpSpPr>
        <p:sp>
          <p:nvSpPr>
            <p:cNvPr id="56" name="Rounded Rectangle 55">
              <a:extLst>
                <a:ext uri="{FF2B5EF4-FFF2-40B4-BE49-F238E27FC236}">
                  <a16:creationId xmlns:a16="http://schemas.microsoft.com/office/drawing/2014/main" id="{48649B26-2E20-E068-D2DF-97CD0FD98CFD}"/>
                </a:ext>
              </a:extLst>
            </p:cNvPr>
            <p:cNvSpPr/>
            <p:nvPr/>
          </p:nvSpPr>
          <p:spPr>
            <a:xfrm>
              <a:off x="3048000" y="964324"/>
              <a:ext cx="2716924" cy="759372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ysClr val="windowText" lastClr="000000"/>
                </a:solidFill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3E1FD4BA-E8AE-1635-8443-B70506BE5A88}"/>
                </a:ext>
              </a:extLst>
            </p:cNvPr>
            <p:cNvSpPr txBox="1"/>
            <p:nvPr/>
          </p:nvSpPr>
          <p:spPr>
            <a:xfrm>
              <a:off x="3111717" y="1034827"/>
              <a:ext cx="2589489" cy="64633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Standardised</a:t>
              </a:r>
              <a:r>
                <a:rPr lang="en-US" dirty="0"/>
                <a:t> Mean Difference</a:t>
              </a: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3EF78121-E4C2-2DAA-058C-AFF0DBB6D4D5}"/>
              </a:ext>
            </a:extLst>
          </p:cNvPr>
          <p:cNvGrpSpPr/>
          <p:nvPr/>
        </p:nvGrpSpPr>
        <p:grpSpPr>
          <a:xfrm>
            <a:off x="6358099" y="4721194"/>
            <a:ext cx="2716924" cy="759372"/>
            <a:chOff x="3048000" y="964324"/>
            <a:chExt cx="2716924" cy="759372"/>
          </a:xfrm>
          <a:solidFill>
            <a:schemeClr val="accent3">
              <a:lumMod val="40000"/>
              <a:lumOff val="60000"/>
            </a:schemeClr>
          </a:solidFill>
        </p:grpSpPr>
        <p:sp>
          <p:nvSpPr>
            <p:cNvPr id="59" name="Rounded Rectangle 58">
              <a:extLst>
                <a:ext uri="{FF2B5EF4-FFF2-40B4-BE49-F238E27FC236}">
                  <a16:creationId xmlns:a16="http://schemas.microsoft.com/office/drawing/2014/main" id="{B9E3ACF9-659B-26C7-5465-3A28FD5CAF5C}"/>
                </a:ext>
              </a:extLst>
            </p:cNvPr>
            <p:cNvSpPr/>
            <p:nvPr/>
          </p:nvSpPr>
          <p:spPr>
            <a:xfrm>
              <a:off x="3048000" y="964324"/>
              <a:ext cx="2716924" cy="759372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ysClr val="windowText" lastClr="000000"/>
                </a:solidFill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90DEDCCB-E9EE-B802-C604-B9B5A1A46990}"/>
                </a:ext>
              </a:extLst>
            </p:cNvPr>
            <p:cNvSpPr txBox="1"/>
            <p:nvPr/>
          </p:nvSpPr>
          <p:spPr>
            <a:xfrm>
              <a:off x="3109747" y="1180107"/>
              <a:ext cx="2589489" cy="3693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Response ratio</a:t>
              </a:r>
            </a:p>
          </p:txBody>
        </p:sp>
      </p:grp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3026FFBB-750B-01C7-33B4-100D4BAF18CE}"/>
              </a:ext>
            </a:extLst>
          </p:cNvPr>
          <p:cNvCxnSpPr>
            <a:cxnSpLocks/>
            <a:stCxn id="56" idx="2"/>
            <a:endCxn id="59" idx="0"/>
          </p:cNvCxnSpPr>
          <p:nvPr/>
        </p:nvCxnSpPr>
        <p:spPr>
          <a:xfrm>
            <a:off x="7716561" y="4346496"/>
            <a:ext cx="0" cy="37469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6D0F92E8-2630-5C3E-78F9-E0FEE2A64539}"/>
              </a:ext>
            </a:extLst>
          </p:cNvPr>
          <p:cNvCxnSpPr>
            <a:cxnSpLocks/>
            <a:stCxn id="14" idx="2"/>
            <a:endCxn id="56" idx="0"/>
          </p:cNvCxnSpPr>
          <p:nvPr/>
        </p:nvCxnSpPr>
        <p:spPr>
          <a:xfrm>
            <a:off x="7716561" y="3066391"/>
            <a:ext cx="0" cy="52073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46854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4731B84-D02F-7B65-0171-A15C31AEBDA1}"/>
              </a:ext>
            </a:extLst>
          </p:cNvPr>
          <p:cNvSpPr txBox="1">
            <a:spLocks/>
          </p:cNvSpPr>
          <p:nvPr/>
        </p:nvSpPr>
        <p:spPr>
          <a:xfrm>
            <a:off x="457200" y="-126121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Different effect size statistics</a:t>
            </a:r>
            <a:endParaRPr lang="en-US" dirty="0"/>
          </a:p>
        </p:txBody>
      </p:sp>
      <p:pic>
        <p:nvPicPr>
          <p:cNvPr id="6" name="Picture 5" descr="Chart, bar chart, waterfall chart&#10;&#10;Description automatically generated">
            <a:extLst>
              <a:ext uri="{FF2B5EF4-FFF2-40B4-BE49-F238E27FC236}">
                <a16:creationId xmlns:a16="http://schemas.microsoft.com/office/drawing/2014/main" id="{F2D130E0-A53D-86B3-773C-42FA0FCF3C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1609"/>
          <a:stretch/>
        </p:blipFill>
        <p:spPr>
          <a:xfrm>
            <a:off x="373118" y="1188681"/>
            <a:ext cx="2895600" cy="464594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F4DFD52-D40C-A2E0-1BD0-7CC5E0E127CC}"/>
              </a:ext>
            </a:extLst>
          </p:cNvPr>
          <p:cNvSpPr txBox="1"/>
          <p:nvPr/>
        </p:nvSpPr>
        <p:spPr>
          <a:xfrm>
            <a:off x="457200" y="1188681"/>
            <a:ext cx="320039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Comparative Physiology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49C6DD-5B1C-C9E7-BF26-D1F41430BDE1}"/>
              </a:ext>
            </a:extLst>
          </p:cNvPr>
          <p:cNvSpPr txBox="1"/>
          <p:nvPr/>
        </p:nvSpPr>
        <p:spPr>
          <a:xfrm>
            <a:off x="457200" y="6006424"/>
            <a:ext cx="386255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Noble et al. (2022); 63 meta-analyses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0610BB5-CF8C-C842-347A-4595FEEA42CD}"/>
              </a:ext>
            </a:extLst>
          </p:cNvPr>
          <p:cNvSpPr txBox="1"/>
          <p:nvPr/>
        </p:nvSpPr>
        <p:spPr>
          <a:xfrm>
            <a:off x="4572000" y="6006424"/>
            <a:ext cx="3862552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Nakagawa &amp; Santos (2012); 100 meta-analyses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0C7066B-BC57-78A6-6C92-0AB293C86722}"/>
              </a:ext>
            </a:extLst>
          </p:cNvPr>
          <p:cNvSpPr txBox="1"/>
          <p:nvPr/>
        </p:nvSpPr>
        <p:spPr>
          <a:xfrm>
            <a:off x="4766864" y="1204401"/>
            <a:ext cx="320039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Ecology and Evolution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A10F11C-14AC-4F91-F924-77CFC95DCB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0646" y="1761255"/>
            <a:ext cx="5063550" cy="3719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1719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5FAFC2-ED66-071E-EAA2-7316CF1C8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126453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Calculation of some common effect statistics…</a:t>
            </a: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3DA07617-B58A-AC63-9DF8-601CF4B5E4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4570" y="1571465"/>
            <a:ext cx="8754859" cy="3152697"/>
          </a:xfrm>
        </p:spPr>
      </p:pic>
      <p:pic>
        <p:nvPicPr>
          <p:cNvPr id="8" name="Picture 7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F6A672A7-AB13-1711-E8DA-8F0FF52DCA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8517" y="4877988"/>
            <a:ext cx="6626644" cy="1853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1269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B8708F-EB3E-3F4A-B814-9D369E1A4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extract to get 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AA9D8A-7658-7A4D-A5E6-76A69054AD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991880"/>
            <a:ext cx="7886700" cy="3754294"/>
          </a:xfrm>
        </p:spPr>
        <p:txBody>
          <a:bodyPr/>
          <a:lstStyle/>
          <a:p>
            <a:r>
              <a:rPr lang="en-US" sz="3200" dirty="0"/>
              <a:t>Descriptive statistics: Means (medians) and SD (SE or confidence intervals) and </a:t>
            </a:r>
            <a:r>
              <a:rPr lang="en-US" sz="3200" i="1" dirty="0"/>
              <a:t>r</a:t>
            </a:r>
            <a:endParaRPr lang="en-US" sz="3200" dirty="0"/>
          </a:p>
          <a:p>
            <a:r>
              <a:rPr lang="en-US" sz="3200" dirty="0"/>
              <a:t>Inferential statistics (</a:t>
            </a:r>
            <a:r>
              <a:rPr lang="en-US" sz="3200" i="1" dirty="0"/>
              <a:t>t</a:t>
            </a:r>
            <a:r>
              <a:rPr lang="en-US" sz="3200" dirty="0"/>
              <a:t>, </a:t>
            </a:r>
            <a:r>
              <a:rPr lang="en-US" sz="3200" i="1" dirty="0"/>
              <a:t>z</a:t>
            </a:r>
            <a:r>
              <a:rPr lang="en-US" sz="3200" dirty="0"/>
              <a:t>, Chi-square, </a:t>
            </a:r>
            <a:r>
              <a:rPr lang="en-US" sz="3200" i="1" dirty="0"/>
              <a:t>F</a:t>
            </a:r>
            <a:r>
              <a:rPr lang="en-US" sz="3200" dirty="0"/>
              <a:t>)</a:t>
            </a:r>
          </a:p>
          <a:p>
            <a:r>
              <a:rPr lang="en-US" sz="3200" dirty="0"/>
              <a:t>Also get </a:t>
            </a:r>
            <a:r>
              <a:rPr lang="en-US" sz="3200" i="1" dirty="0"/>
              <a:t>N</a:t>
            </a:r>
            <a:r>
              <a:rPr lang="en-US" sz="3200" dirty="0"/>
              <a:t> or degrees of freedom (</a:t>
            </a:r>
            <a:r>
              <a:rPr lang="en-US" sz="3200" i="1" dirty="0" err="1"/>
              <a:t>df</a:t>
            </a:r>
            <a:r>
              <a:rPr lang="en-US" sz="3200" dirty="0"/>
              <a:t>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7623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8ACC72-461C-0A49-BB01-D4C6B915F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extract to get 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2ADF46-77A2-EC42-B6CF-3750DBEF87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910149"/>
            <a:ext cx="7886700" cy="3507094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Non-parametric statistics (Mann-Whitney, Kruskal-Wallis)</a:t>
            </a:r>
          </a:p>
          <a:p>
            <a:pPr lvl="1"/>
            <a:r>
              <a:rPr lang="en-US" dirty="0"/>
              <a:t>Handbook of Statistical Distributions with Applications (Krishnamoorthy 2006)</a:t>
            </a:r>
          </a:p>
          <a:p>
            <a:r>
              <a:rPr lang="en-US" dirty="0"/>
              <a:t>Getting means and SD from medians and ranges?</a:t>
            </a:r>
          </a:p>
          <a:p>
            <a:pPr lvl="1"/>
            <a:r>
              <a:rPr lang="en-US" dirty="0" err="1"/>
              <a:t>Hozo</a:t>
            </a:r>
            <a:r>
              <a:rPr lang="en-US" dirty="0"/>
              <a:t> et al. (2005, </a:t>
            </a:r>
            <a:r>
              <a:rPr lang="en-US" b="1" dirty="0"/>
              <a:t>5</a:t>
            </a:r>
            <a:r>
              <a:rPr lang="en-US" dirty="0"/>
              <a:t>:13; BMC Med. Res. Method.)</a:t>
            </a:r>
          </a:p>
          <a:p>
            <a:r>
              <a:rPr lang="en-US" dirty="0"/>
              <a:t>Mixed models.... (difficult)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016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D1C26593-9A51-48FE-9FA2-A9052E57F3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78"/>
            <a:ext cx="9144000" cy="685847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15">
            <a:extLst>
              <a:ext uri="{FF2B5EF4-FFF2-40B4-BE49-F238E27FC236}">
                <a16:creationId xmlns:a16="http://schemas.microsoft.com/office/drawing/2014/main" id="{B9D473B1-934D-4F2D-AC4B-5BFB4BAC5D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306952" cy="6858000"/>
          </a:xfrm>
          <a:custGeom>
            <a:avLst/>
            <a:gdLst>
              <a:gd name="connsiteX0" fmla="*/ 0 w 9742603"/>
              <a:gd name="connsiteY0" fmla="*/ 0 h 6858000"/>
              <a:gd name="connsiteX1" fmla="*/ 152400 w 9742603"/>
              <a:gd name="connsiteY1" fmla="*/ 0 h 6858000"/>
              <a:gd name="connsiteX2" fmla="*/ 6566449 w 9742603"/>
              <a:gd name="connsiteY2" fmla="*/ 0 h 6858000"/>
              <a:gd name="connsiteX3" fmla="*/ 9742603 w 9742603"/>
              <a:gd name="connsiteY3" fmla="*/ 6858000 h 6858000"/>
              <a:gd name="connsiteX4" fmla="*/ 152400 w 9742603"/>
              <a:gd name="connsiteY4" fmla="*/ 6858000 h 6858000"/>
              <a:gd name="connsiteX5" fmla="*/ 0 w 9742603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742603" h="6858000">
                <a:moveTo>
                  <a:pt x="0" y="0"/>
                </a:moveTo>
                <a:lnTo>
                  <a:pt x="152400" y="0"/>
                </a:lnTo>
                <a:lnTo>
                  <a:pt x="6566449" y="0"/>
                </a:lnTo>
                <a:lnTo>
                  <a:pt x="9742603" y="6858000"/>
                </a:lnTo>
                <a:lnTo>
                  <a:pt x="152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Freeform 11">
            <a:extLst>
              <a:ext uri="{FF2B5EF4-FFF2-40B4-BE49-F238E27FC236}">
                <a16:creationId xmlns:a16="http://schemas.microsoft.com/office/drawing/2014/main" id="{CDE3C03E-D949-4F50-AAFA-3278B22121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035252" cy="6858000"/>
          </a:xfrm>
          <a:custGeom>
            <a:avLst/>
            <a:gdLst>
              <a:gd name="connsiteX0" fmla="*/ 0 w 9380336"/>
              <a:gd name="connsiteY0" fmla="*/ 0 h 6858000"/>
              <a:gd name="connsiteX1" fmla="*/ 6204182 w 9380336"/>
              <a:gd name="connsiteY1" fmla="*/ 0 h 6858000"/>
              <a:gd name="connsiteX2" fmla="*/ 9380336 w 9380336"/>
              <a:gd name="connsiteY2" fmla="*/ 6858000 h 6858000"/>
              <a:gd name="connsiteX3" fmla="*/ 0 w 938033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380336" h="6858000">
                <a:moveTo>
                  <a:pt x="0" y="0"/>
                </a:moveTo>
                <a:lnTo>
                  <a:pt x="6204182" y="0"/>
                </a:lnTo>
                <a:lnTo>
                  <a:pt x="938033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237D67-02F5-A74D-BFE4-08A8C9A8A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3893343" cy="132556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What to extract to get ES</a:t>
            </a:r>
          </a:p>
        </p:txBody>
      </p:sp>
      <p:pic>
        <p:nvPicPr>
          <p:cNvPr id="15" name="Picture 14" descr="Text&#10;&#10;Description automatically generated">
            <a:extLst>
              <a:ext uri="{FF2B5EF4-FFF2-40B4-BE49-F238E27FC236}">
                <a16:creationId xmlns:a16="http://schemas.microsoft.com/office/drawing/2014/main" id="{91D1A592-5D84-E4F0-CA07-2210D8C0EA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0392" y="609185"/>
            <a:ext cx="3252309" cy="813077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8696ED2-873B-0E44-AC3A-724891BF49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021249"/>
            <a:ext cx="4280673" cy="415571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700"/>
              <a:t>Many papers fail to report the relevant information</a:t>
            </a:r>
          </a:p>
          <a:p>
            <a:pPr>
              <a:lnSpc>
                <a:spcPct val="90000"/>
              </a:lnSpc>
            </a:pPr>
            <a:r>
              <a:rPr lang="en-US" sz="1700"/>
              <a:t>Getting descriptive stats from figures</a:t>
            </a:r>
          </a:p>
          <a:p>
            <a:pPr lvl="1">
              <a:lnSpc>
                <a:spcPct val="90000"/>
              </a:lnSpc>
            </a:pPr>
            <a:r>
              <a:rPr lang="en-US" sz="1700"/>
              <a:t>The R packages, </a:t>
            </a:r>
            <a:r>
              <a:rPr lang="en-US" sz="1700" b="1">
                <a:hlinkClick r:id="rId3"/>
              </a:rPr>
              <a:t>metaDigitise</a:t>
            </a:r>
            <a:r>
              <a:rPr lang="en-US" sz="1700"/>
              <a:t> (Pick et al. 2019, Methods Ecol Evol) and </a:t>
            </a:r>
            <a:r>
              <a:rPr lang="en-US" sz="1700" b="1">
                <a:hlinkClick r:id="rId4"/>
              </a:rPr>
              <a:t>ShinyDigitise</a:t>
            </a:r>
            <a:r>
              <a:rPr lang="en-US" sz="1700"/>
              <a:t> (+ Ed Ivimey-Cook)</a:t>
            </a:r>
          </a:p>
          <a:p>
            <a:pPr lvl="1">
              <a:lnSpc>
                <a:spcPct val="90000"/>
              </a:lnSpc>
            </a:pPr>
            <a:r>
              <a:rPr lang="en-US" sz="1700" b="1">
                <a:hlinkClick r:id="rId5"/>
              </a:rPr>
              <a:t>juicr</a:t>
            </a:r>
            <a:r>
              <a:rPr lang="en-US" sz="1700"/>
              <a:t> (by Marc </a:t>
            </a:r>
            <a:r>
              <a:rPr lang="en-AU" sz="1700"/>
              <a:t>Lajeunesse)</a:t>
            </a:r>
            <a:endParaRPr lang="en-US" sz="1700"/>
          </a:p>
          <a:p>
            <a:pPr>
              <a:lnSpc>
                <a:spcPct val="90000"/>
              </a:lnSpc>
            </a:pPr>
            <a:r>
              <a:rPr lang="en-US" sz="1700"/>
              <a:t>Emailing the authors – usually very helpful</a:t>
            </a:r>
          </a:p>
          <a:p>
            <a:pPr lvl="1">
              <a:lnSpc>
                <a:spcPct val="90000"/>
              </a:lnSpc>
            </a:pPr>
            <a:r>
              <a:rPr lang="en-US" sz="1700"/>
              <a:t>Success rate of 60-80% (difficult with old papers….)</a:t>
            </a:r>
          </a:p>
          <a:p>
            <a:pPr>
              <a:lnSpc>
                <a:spcPct val="90000"/>
              </a:lnSpc>
            </a:pPr>
            <a:r>
              <a:rPr lang="en-US" sz="1700"/>
              <a:t>A useful conversion resource for inferential statistics, Effect Size Calculator (web-based) </a:t>
            </a:r>
            <a:r>
              <a:rPr lang="en-US" sz="1700">
                <a:hlinkClick r:id="rId6"/>
              </a:rPr>
              <a:t>http://www.campbellcollaboration.org/resources/effect_size_input.php</a:t>
            </a:r>
            <a:endParaRPr lang="en-US" sz="170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57F894B-3107-E8E8-EDCC-7357F4CF48D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03184" y="4475508"/>
            <a:ext cx="1244584" cy="138801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AE846D1-B0EA-CE86-29E5-CA975262317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72755" y="3030231"/>
            <a:ext cx="1197161" cy="138801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5852AC4-D1DF-6B69-CC58-906F172B7A2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92318" y="1584964"/>
            <a:ext cx="1197153" cy="1388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0100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D815F-81A0-2572-83BC-09A7F3350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1455" y="0"/>
            <a:ext cx="930691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Let’s try calculating some effects statistics…</a:t>
            </a:r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17F955F-BF7C-BD70-B9F3-C97ACEE682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3862380"/>
            <a:ext cx="8229600" cy="2963832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4B9DE7F-8A57-4AFD-D3DC-7A17F866043B}"/>
              </a:ext>
            </a:extLst>
          </p:cNvPr>
          <p:cNvSpPr txBox="1">
            <a:spLocks/>
          </p:cNvSpPr>
          <p:nvPr/>
        </p:nvSpPr>
        <p:spPr>
          <a:xfrm>
            <a:off x="568016" y="919040"/>
            <a:ext cx="7886700" cy="7401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Fisher’s </a:t>
            </a:r>
            <a:r>
              <a:rPr lang="en-US" sz="2800" i="1" dirty="0"/>
              <a:t>Z</a:t>
            </a:r>
            <a:r>
              <a:rPr lang="en-US" sz="2800" dirty="0"/>
              <a:t> transformed </a:t>
            </a:r>
            <a:r>
              <a:rPr lang="en-US" sz="2800" i="1" dirty="0"/>
              <a:t>r</a:t>
            </a:r>
            <a:r>
              <a:rPr lang="en-US" sz="2800" dirty="0"/>
              <a:t>: </a:t>
            </a:r>
            <a:r>
              <a:rPr lang="en-US" sz="2800" i="1" dirty="0"/>
              <a:t>Zr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EBCA94D-CC93-65A0-7F8D-7DBA7D0155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9272"/>
          <a:stretch/>
        </p:blipFill>
        <p:spPr>
          <a:xfrm>
            <a:off x="920620" y="2396590"/>
            <a:ext cx="7302760" cy="949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8337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picture containing text, grass, field, outdoor&#10;&#10;Description automatically generated">
            <a:extLst>
              <a:ext uri="{FF2B5EF4-FFF2-40B4-BE49-F238E27FC236}">
                <a16:creationId xmlns:a16="http://schemas.microsoft.com/office/drawing/2014/main" id="{C026C9FE-0A88-4C9B-B205-7610B00E9D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97183"/>
            <a:ext cx="9144000" cy="3560818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65015304-0426-4C87-BADE-40D5D321807E}"/>
              </a:ext>
            </a:extLst>
          </p:cNvPr>
          <p:cNvSpPr/>
          <p:nvPr/>
        </p:nvSpPr>
        <p:spPr>
          <a:xfrm>
            <a:off x="0" y="0"/>
            <a:ext cx="9144000" cy="5015883"/>
          </a:xfrm>
          <a:prstGeom prst="rect">
            <a:avLst/>
          </a:prstGeom>
          <a:gradFill>
            <a:gsLst>
              <a:gs pos="32000">
                <a:schemeClr val="tx1">
                  <a:lumMod val="85000"/>
                  <a:lumOff val="15000"/>
                </a:schemeClr>
              </a:gs>
              <a:gs pos="0">
                <a:schemeClr val="tx1">
                  <a:lumMod val="85000"/>
                  <a:lumOff val="15000"/>
                  <a:alpha val="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4" name="Picture 1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9EB62861-7236-4FC3-BF54-AECCB0AF2A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3960" y="458957"/>
            <a:ext cx="6756079" cy="2379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7156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1617F78-A60E-4F6F-A1BA-0E195AD094C7}"/>
              </a:ext>
            </a:extLst>
          </p:cNvPr>
          <p:cNvSpPr/>
          <p:nvPr/>
        </p:nvSpPr>
        <p:spPr>
          <a:xfrm>
            <a:off x="1" y="2192784"/>
            <a:ext cx="9144000" cy="46652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3" name="Picture 2" descr="A picture containing chart&#10;&#10;Description automatically generated">
            <a:extLst>
              <a:ext uri="{FF2B5EF4-FFF2-40B4-BE49-F238E27FC236}">
                <a16:creationId xmlns:a16="http://schemas.microsoft.com/office/drawing/2014/main" id="{872E6983-4582-4A90-AA8E-4DE601402B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303" y="2428204"/>
            <a:ext cx="8700878" cy="430106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355294C-37FD-4D5D-8C1E-5BC6AB2F5F38}"/>
              </a:ext>
            </a:extLst>
          </p:cNvPr>
          <p:cNvSpPr/>
          <p:nvPr/>
        </p:nvSpPr>
        <p:spPr>
          <a:xfrm>
            <a:off x="2325950" y="2752078"/>
            <a:ext cx="4429957" cy="914400"/>
          </a:xfrm>
          <a:prstGeom prst="rect">
            <a:avLst/>
          </a:prstGeom>
          <a:solidFill>
            <a:srgbClr val="E7E8E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609A7E9-0392-4FD6-9677-5E81CEE14BF0}"/>
              </a:ext>
            </a:extLst>
          </p:cNvPr>
          <p:cNvSpPr/>
          <p:nvPr/>
        </p:nvSpPr>
        <p:spPr>
          <a:xfrm>
            <a:off x="2325949" y="3666477"/>
            <a:ext cx="4429957" cy="1944209"/>
          </a:xfrm>
          <a:prstGeom prst="rect">
            <a:avLst/>
          </a:prstGeom>
          <a:solidFill>
            <a:srgbClr val="E7E8E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2F1E0A5-57FD-4181-9683-464BC540573E}"/>
              </a:ext>
            </a:extLst>
          </p:cNvPr>
          <p:cNvSpPr/>
          <p:nvPr/>
        </p:nvSpPr>
        <p:spPr>
          <a:xfrm>
            <a:off x="6880193" y="2634529"/>
            <a:ext cx="2051504" cy="229257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453E75-4EED-4D6E-BB51-F122FC0160CA}"/>
              </a:ext>
            </a:extLst>
          </p:cNvPr>
          <p:cNvSpPr txBox="1"/>
          <p:nvPr/>
        </p:nvSpPr>
        <p:spPr>
          <a:xfrm>
            <a:off x="128725" y="225663"/>
            <a:ext cx="8890988" cy="16970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Climate change is shifting species distribution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Not all individuals disperse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e.g. individuals with higher metabolic rate more likely to disperse</a:t>
            </a:r>
            <a:endParaRPr lang="en-AU" sz="24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7612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5" grpId="1" animBg="1"/>
      <p:bldP spid="7" grpId="0" animBg="1"/>
      <p:bldP spid="7" grpId="1" animBg="1"/>
      <p:bldP spid="8" grpId="0" animBg="1"/>
      <p:bldP spid="8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36177-5B2F-66D7-C274-500C527B33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you want to get out of this?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FA65CE-28C1-3800-3F83-ACA9735FF9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26183"/>
            <a:ext cx="9144000" cy="32739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78A15EC-CE1E-AA59-CADD-9AAEEDBB56A9}"/>
              </a:ext>
            </a:extLst>
          </p:cNvPr>
          <p:cNvSpPr txBox="1"/>
          <p:nvPr/>
        </p:nvSpPr>
        <p:spPr>
          <a:xfrm>
            <a:off x="1417834" y="1357819"/>
            <a:ext cx="61644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Thanks for taking the survey! </a:t>
            </a:r>
          </a:p>
          <a:p>
            <a:pPr algn="ctr"/>
            <a:r>
              <a:rPr lang="en-US" dirty="0"/>
              <a:t>Here’s what everyone wants</a:t>
            </a:r>
          </a:p>
        </p:txBody>
      </p:sp>
    </p:spTree>
    <p:extLst>
      <p:ext uri="{BB962C8B-B14F-4D97-AF65-F5344CB8AC3E}">
        <p14:creationId xmlns:p14="http://schemas.microsoft.com/office/powerpoint/2010/main" val="9954953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0A4641A-0C80-46D3-9741-DEEF36A7B692}"/>
              </a:ext>
            </a:extLst>
          </p:cNvPr>
          <p:cNvSpPr txBox="1"/>
          <p:nvPr/>
        </p:nvSpPr>
        <p:spPr>
          <a:xfrm>
            <a:off x="2286000" y="385177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Problem</a:t>
            </a:r>
            <a:endParaRPr lang="en-AU" sz="28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34523BA-3FA2-46E7-90B6-DED04F0F999C}"/>
              </a:ext>
            </a:extLst>
          </p:cNvPr>
          <p:cNvSpPr txBox="1"/>
          <p:nvPr/>
        </p:nvSpPr>
        <p:spPr>
          <a:xfrm>
            <a:off x="186431" y="1219235"/>
            <a:ext cx="8879747" cy="22510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>
                    <a:lumMod val="95000"/>
                  </a:schemeClr>
                </a:solidFill>
              </a:rPr>
              <a:t>Dispersal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 not a common trait measured.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>
                    <a:lumMod val="95000"/>
                  </a:schemeClr>
                </a:solidFill>
              </a:rPr>
              <a:t>Activity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 and </a:t>
            </a:r>
            <a:r>
              <a:rPr lang="en-US" sz="2400" b="1" dirty="0">
                <a:solidFill>
                  <a:schemeClr val="bg1">
                    <a:lumMod val="95000"/>
                  </a:schemeClr>
                </a:solidFill>
              </a:rPr>
              <a:t>exploration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 more common.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Individual variation in dispersal tenancy and population differences are not comparable.</a:t>
            </a:r>
            <a:endParaRPr lang="en-AU" sz="24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B46525-7E5A-4EC5-85AC-5D831DDD2D87}"/>
              </a:ext>
            </a:extLst>
          </p:cNvPr>
          <p:cNvSpPr txBox="1"/>
          <p:nvPr/>
        </p:nvSpPr>
        <p:spPr>
          <a:xfrm>
            <a:off x="186432" y="4347268"/>
            <a:ext cx="8255203" cy="11430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Requires strict definition of activity, exploration, dispersal,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Difference effect sizes required.</a:t>
            </a:r>
            <a:endParaRPr lang="en-AU" sz="24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76032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0A4641A-0C80-46D3-9741-DEEF36A7B692}"/>
              </a:ext>
            </a:extLst>
          </p:cNvPr>
          <p:cNvSpPr txBox="1"/>
          <p:nvPr/>
        </p:nvSpPr>
        <p:spPr>
          <a:xfrm>
            <a:off x="2286000" y="198567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Data collection</a:t>
            </a:r>
            <a:endParaRPr lang="en-AU" sz="28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5" name="Picture 4" descr="A picture containing text, antenna&#10;&#10;Description automatically generated">
            <a:extLst>
              <a:ext uri="{FF2B5EF4-FFF2-40B4-BE49-F238E27FC236}">
                <a16:creationId xmlns:a16="http://schemas.microsoft.com/office/drawing/2014/main" id="{E3FDDE8B-80A9-4078-B457-95F504D3ED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23" y="1286882"/>
            <a:ext cx="3508992" cy="2155194"/>
          </a:xfrm>
          <a:prstGeom prst="rect">
            <a:avLst/>
          </a:prstGeom>
        </p:spPr>
      </p:pic>
      <p:pic>
        <p:nvPicPr>
          <p:cNvPr id="10" name="Picture 9" descr="Chart, box and whisker chart&#10;&#10;Description automatically generated">
            <a:extLst>
              <a:ext uri="{FF2B5EF4-FFF2-40B4-BE49-F238E27FC236}">
                <a16:creationId xmlns:a16="http://schemas.microsoft.com/office/drawing/2014/main" id="{8DAB72E7-ED59-4529-A649-530A86862A1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8210"/>
          <a:stretch/>
        </p:blipFill>
        <p:spPr>
          <a:xfrm>
            <a:off x="5592931" y="1254055"/>
            <a:ext cx="2888589" cy="217076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39B4571-03BD-4558-9376-71610E926247}"/>
              </a:ext>
            </a:extLst>
          </p:cNvPr>
          <p:cNvSpPr txBox="1"/>
          <p:nvPr/>
        </p:nvSpPr>
        <p:spPr>
          <a:xfrm>
            <a:off x="294523" y="787964"/>
            <a:ext cx="408775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Correlation-based (Zr)</a:t>
            </a:r>
            <a:endParaRPr lang="en-AU" sz="2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E84D530-C57F-4080-9B9F-55D70661E88C}"/>
              </a:ext>
            </a:extLst>
          </p:cNvPr>
          <p:cNvSpPr txBox="1"/>
          <p:nvPr/>
        </p:nvSpPr>
        <p:spPr>
          <a:xfrm>
            <a:off x="5437572" y="787964"/>
            <a:ext cx="31748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Contrast-based (</a:t>
            </a:r>
            <a:r>
              <a:rPr lang="en-US" sz="2400" dirty="0" err="1">
                <a:solidFill>
                  <a:schemeClr val="bg1">
                    <a:lumMod val="95000"/>
                  </a:schemeClr>
                </a:solidFill>
              </a:rPr>
              <a:t>lnRR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)</a:t>
            </a:r>
            <a:endParaRPr lang="en-AU" sz="24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2A2BBCF-7A9E-4AD9-911A-A56EE924FB65}"/>
              </a:ext>
            </a:extLst>
          </p:cNvPr>
          <p:cNvSpPr txBox="1"/>
          <p:nvPr/>
        </p:nvSpPr>
        <p:spPr>
          <a:xfrm>
            <a:off x="294523" y="3643045"/>
            <a:ext cx="284085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Physiological trait</a:t>
            </a:r>
            <a:endParaRPr lang="en-AU" sz="2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4C69D77-E55F-409D-9B9B-FB9B663227B2}"/>
              </a:ext>
            </a:extLst>
          </p:cNvPr>
          <p:cNvSpPr txBox="1"/>
          <p:nvPr/>
        </p:nvSpPr>
        <p:spPr>
          <a:xfrm>
            <a:off x="294523" y="4993431"/>
            <a:ext cx="408775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Activity, exploration, dispersal </a:t>
            </a:r>
            <a:endParaRPr lang="en-AU" sz="2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B9EBA2A-7FD9-48CC-A9DB-3A5EBAB0E13F}"/>
              </a:ext>
            </a:extLst>
          </p:cNvPr>
          <p:cNvSpPr txBox="1"/>
          <p:nvPr/>
        </p:nvSpPr>
        <p:spPr>
          <a:xfrm>
            <a:off x="294523" y="4052100"/>
            <a:ext cx="427747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e.g., metabolism, cardiovascular, locomotor capacity </a:t>
            </a:r>
            <a:endParaRPr lang="en-AU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348605E-F09C-46F4-84C8-D4A48A75B0B1}"/>
              </a:ext>
            </a:extLst>
          </p:cNvPr>
          <p:cNvSpPr txBox="1"/>
          <p:nvPr/>
        </p:nvSpPr>
        <p:spPr>
          <a:xfrm>
            <a:off x="294523" y="5638130"/>
            <a:ext cx="254198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Moderators</a:t>
            </a:r>
            <a:endParaRPr lang="en-AU" sz="24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C707B38-2F8B-48C4-8093-8A7DED2FF746}"/>
              </a:ext>
            </a:extLst>
          </p:cNvPr>
          <p:cNvSpPr txBox="1"/>
          <p:nvPr/>
        </p:nvSpPr>
        <p:spPr>
          <a:xfrm>
            <a:off x="294523" y="6036034"/>
            <a:ext cx="427747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>
                <a:solidFill>
                  <a:schemeClr val="bg1">
                    <a:lumMod val="95000"/>
                  </a:schemeClr>
                </a:solidFill>
              </a:rPr>
              <a:t>taxonomic group, thermoregulation strategy, sex, age, origin</a:t>
            </a:r>
            <a:endParaRPr lang="en-AU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8D1627D-CA9C-471C-8A36-E64664443E53}"/>
              </a:ext>
            </a:extLst>
          </p:cNvPr>
          <p:cNvSpPr txBox="1"/>
          <p:nvPr/>
        </p:nvSpPr>
        <p:spPr>
          <a:xfrm>
            <a:off x="4761722" y="3616317"/>
            <a:ext cx="284085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Physiological trait</a:t>
            </a:r>
            <a:endParaRPr lang="en-AU" sz="24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D8ECD6F-E0AB-4D68-A6C4-8C867857696E}"/>
              </a:ext>
            </a:extLst>
          </p:cNvPr>
          <p:cNvSpPr txBox="1"/>
          <p:nvPr/>
        </p:nvSpPr>
        <p:spPr>
          <a:xfrm>
            <a:off x="4761722" y="4025372"/>
            <a:ext cx="427747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e.g., metabolism, cardiovascular, locomotor capacity </a:t>
            </a:r>
            <a:endParaRPr lang="en-AU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6598D25-5B92-40F6-822B-15512697EC27}"/>
              </a:ext>
            </a:extLst>
          </p:cNvPr>
          <p:cNvSpPr txBox="1"/>
          <p:nvPr/>
        </p:nvSpPr>
        <p:spPr>
          <a:xfrm>
            <a:off x="4761722" y="4824727"/>
            <a:ext cx="255347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Moderators</a:t>
            </a:r>
            <a:endParaRPr lang="en-AU" sz="24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1161056-ABB2-4BF0-AF05-0C62EB8EA6B4}"/>
              </a:ext>
            </a:extLst>
          </p:cNvPr>
          <p:cNvSpPr txBox="1"/>
          <p:nvPr/>
        </p:nvSpPr>
        <p:spPr>
          <a:xfrm>
            <a:off x="4761722" y="5222631"/>
            <a:ext cx="427747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>
                <a:solidFill>
                  <a:schemeClr val="bg1">
                    <a:lumMod val="95000"/>
                  </a:schemeClr>
                </a:solidFill>
              </a:rPr>
              <a:t>taxonomic group, thermoregulation strategy, sex, age, distance between core and edge pop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36931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18" grpId="0"/>
      <p:bldP spid="19" grpId="0"/>
      <p:bldP spid="20" grpId="0"/>
      <p:bldP spid="21" grpId="0"/>
      <p:bldP spid="24" grpId="0"/>
      <p:bldP spid="2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17F955F-BF7C-BD70-B9F3-C97ACEE682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3862380"/>
            <a:ext cx="8229600" cy="2963832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4B9DE7F-8A57-4AFD-D3DC-7A17F866043B}"/>
              </a:ext>
            </a:extLst>
          </p:cNvPr>
          <p:cNvSpPr txBox="1">
            <a:spLocks/>
          </p:cNvSpPr>
          <p:nvPr/>
        </p:nvSpPr>
        <p:spPr>
          <a:xfrm>
            <a:off x="568016" y="919040"/>
            <a:ext cx="7886700" cy="7401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Fisher’s </a:t>
            </a:r>
            <a:r>
              <a:rPr lang="en-US" sz="2800" i="1" dirty="0"/>
              <a:t>Z</a:t>
            </a:r>
            <a:r>
              <a:rPr lang="en-US" sz="2800" dirty="0"/>
              <a:t> transformed </a:t>
            </a:r>
            <a:r>
              <a:rPr lang="en-US" sz="2800" i="1" dirty="0"/>
              <a:t>r</a:t>
            </a:r>
            <a:r>
              <a:rPr lang="en-US" sz="2800" dirty="0"/>
              <a:t>: </a:t>
            </a:r>
            <a:r>
              <a:rPr lang="en-US" sz="2800" i="1" dirty="0"/>
              <a:t>Zr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EBCA94D-CC93-65A0-7F8D-7DBA7D0155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9272"/>
          <a:stretch/>
        </p:blipFill>
        <p:spPr>
          <a:xfrm>
            <a:off x="920620" y="2396590"/>
            <a:ext cx="7302760" cy="94961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B28D7CC-73AD-0017-E7C1-D884E59BDE74}"/>
              </a:ext>
            </a:extLst>
          </p:cNvPr>
          <p:cNvSpPr txBox="1"/>
          <p:nvPr/>
        </p:nvSpPr>
        <p:spPr>
          <a:xfrm>
            <a:off x="3026979" y="1732598"/>
            <a:ext cx="3090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Why don’t we use, </a:t>
            </a:r>
            <a:r>
              <a:rPr lang="en-US" b="1" i="1" dirty="0"/>
              <a:t>r</a:t>
            </a:r>
            <a:r>
              <a:rPr lang="en-US" b="1" dirty="0"/>
              <a:t>, instead?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6D528A9-118C-157A-51DE-61884AFD33D3}"/>
              </a:ext>
            </a:extLst>
          </p:cNvPr>
          <p:cNvSpPr txBox="1">
            <a:spLocks/>
          </p:cNvSpPr>
          <p:nvPr/>
        </p:nvSpPr>
        <p:spPr>
          <a:xfrm>
            <a:off x="-81455" y="0"/>
            <a:ext cx="930691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Let’s try calculating some effects statistics…</a:t>
            </a:r>
          </a:p>
        </p:txBody>
      </p:sp>
    </p:spTree>
    <p:extLst>
      <p:ext uri="{BB962C8B-B14F-4D97-AF65-F5344CB8AC3E}">
        <p14:creationId xmlns:p14="http://schemas.microsoft.com/office/powerpoint/2010/main" val="23874056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17F955F-BF7C-BD70-B9F3-C97ACEE682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3862380"/>
            <a:ext cx="8229600" cy="2963832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4B9DE7F-8A57-4AFD-D3DC-7A17F866043B}"/>
              </a:ext>
            </a:extLst>
          </p:cNvPr>
          <p:cNvSpPr txBox="1">
            <a:spLocks/>
          </p:cNvSpPr>
          <p:nvPr/>
        </p:nvSpPr>
        <p:spPr>
          <a:xfrm>
            <a:off x="568016" y="919040"/>
            <a:ext cx="7886700" cy="7401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Fisher’s </a:t>
            </a:r>
            <a:r>
              <a:rPr lang="en-US" sz="2800" i="1" dirty="0"/>
              <a:t>Z</a:t>
            </a:r>
            <a:r>
              <a:rPr lang="en-US" sz="2800" dirty="0"/>
              <a:t> transformed </a:t>
            </a:r>
            <a:r>
              <a:rPr lang="en-US" sz="2800" i="1" dirty="0"/>
              <a:t>r</a:t>
            </a:r>
            <a:r>
              <a:rPr lang="en-US" sz="2800" dirty="0"/>
              <a:t>: </a:t>
            </a:r>
            <a:r>
              <a:rPr lang="en-US" sz="2800" i="1" dirty="0"/>
              <a:t>Zr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EBCA94D-CC93-65A0-7F8D-7DBA7D0155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9272"/>
          <a:stretch/>
        </p:blipFill>
        <p:spPr>
          <a:xfrm>
            <a:off x="920620" y="2396590"/>
            <a:ext cx="7302760" cy="94961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B28D7CC-73AD-0017-E7C1-D884E59BDE74}"/>
              </a:ext>
            </a:extLst>
          </p:cNvPr>
          <p:cNvSpPr txBox="1"/>
          <p:nvPr/>
        </p:nvSpPr>
        <p:spPr>
          <a:xfrm>
            <a:off x="3026979" y="1732598"/>
            <a:ext cx="3090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Why don’t we use, </a:t>
            </a:r>
            <a:r>
              <a:rPr lang="en-US" b="1" i="1" dirty="0"/>
              <a:t>r</a:t>
            </a:r>
            <a:r>
              <a:rPr lang="en-US" b="1" dirty="0"/>
              <a:t>, instead?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6D528A9-118C-157A-51DE-61884AFD33D3}"/>
              </a:ext>
            </a:extLst>
          </p:cNvPr>
          <p:cNvSpPr txBox="1">
            <a:spLocks/>
          </p:cNvSpPr>
          <p:nvPr/>
        </p:nvSpPr>
        <p:spPr>
          <a:xfrm>
            <a:off x="-81455" y="0"/>
            <a:ext cx="930691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Let’s try calculating some effects statistics…</a:t>
            </a:r>
          </a:p>
        </p:txBody>
      </p:sp>
      <p:pic>
        <p:nvPicPr>
          <p:cNvPr id="3" name="Picture 2" descr="A picture containing text, antenna&#10;&#10;Description automatically generated">
            <a:extLst>
              <a:ext uri="{FF2B5EF4-FFF2-40B4-BE49-F238E27FC236}">
                <a16:creationId xmlns:a16="http://schemas.microsoft.com/office/drawing/2014/main" id="{628D6B93-641C-8D22-B382-D68F51808E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7770" y="2323933"/>
            <a:ext cx="3956945" cy="2420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3389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144109"/>
            <a:ext cx="9144000" cy="4349917"/>
          </a:xfrm>
        </p:spPr>
        <p:txBody>
          <a:bodyPr>
            <a:normAutofit/>
          </a:bodyPr>
          <a:lstStyle/>
          <a:p>
            <a:pPr indent="0">
              <a:buNone/>
            </a:pPr>
            <a:r>
              <a:rPr lang="en-AU" sz="2000" i="1" dirty="0">
                <a:solidFill>
                  <a:srgbClr val="60A0B0"/>
                </a:solidFill>
                <a:latin typeface="Courier"/>
              </a:rPr>
              <a:t># remove irrelevant columns for this tutorial and select first 10 effect sizes to illustrate </a:t>
            </a:r>
            <a:r>
              <a:rPr lang="en-AU" sz="2000" i="1" dirty="0" err="1">
                <a:solidFill>
                  <a:srgbClr val="60A0B0"/>
                </a:solidFill>
                <a:latin typeface="Courier"/>
              </a:rPr>
              <a:t>escalc</a:t>
            </a:r>
            <a:r>
              <a:rPr lang="en-AU" sz="2000" i="1" dirty="0">
                <a:solidFill>
                  <a:srgbClr val="60A0B0"/>
                </a:solidFill>
                <a:latin typeface="Courier"/>
              </a:rPr>
              <a:t> function</a:t>
            </a:r>
            <a:endParaRPr lang="en-AU" sz="2000" dirty="0">
              <a:latin typeface="Courier"/>
            </a:endParaRPr>
          </a:p>
          <a:p>
            <a:pPr indent="0">
              <a:buNone/>
            </a:pPr>
            <a:r>
              <a:rPr sz="2000" dirty="0" err="1">
                <a:latin typeface="Courier"/>
              </a:rPr>
              <a:t>zr_data</a:t>
            </a:r>
            <a:r>
              <a:rPr sz="2000" dirty="0">
                <a:latin typeface="Courier"/>
              </a:rPr>
              <a:t> </a:t>
            </a:r>
            <a:r>
              <a:rPr sz="2000" dirty="0">
                <a:solidFill>
                  <a:srgbClr val="007020"/>
                </a:solidFill>
                <a:latin typeface="Courier"/>
              </a:rPr>
              <a:t>&lt;</a:t>
            </a:r>
            <a:r>
              <a:rPr lang="en-AU" sz="2000" dirty="0">
                <a:solidFill>
                  <a:srgbClr val="007020"/>
                </a:solidFill>
                <a:latin typeface="Courier"/>
              </a:rPr>
              <a:t>- </a:t>
            </a:r>
            <a:r>
              <a:rPr sz="2000" dirty="0" err="1">
                <a:solidFill>
                  <a:srgbClr val="06287E"/>
                </a:solidFill>
                <a:latin typeface="Courier"/>
              </a:rPr>
              <a:t>read.csv</a:t>
            </a:r>
            <a:r>
              <a:rPr sz="2000" dirty="0">
                <a:latin typeface="Courier"/>
              </a:rPr>
              <a:t>(</a:t>
            </a:r>
            <a:r>
              <a:rPr sz="2000" dirty="0">
                <a:solidFill>
                  <a:srgbClr val="4070A0"/>
                </a:solidFill>
                <a:latin typeface="Courier"/>
              </a:rPr>
              <a:t>"https://</a:t>
            </a:r>
            <a:r>
              <a:rPr sz="2000" dirty="0" err="1">
                <a:solidFill>
                  <a:srgbClr val="4070A0"/>
                </a:solidFill>
                <a:latin typeface="Courier"/>
              </a:rPr>
              <a:t>raw.githubusercontent.com</a:t>
            </a:r>
            <a:r>
              <a:rPr sz="2000" dirty="0">
                <a:solidFill>
                  <a:srgbClr val="4070A0"/>
                </a:solidFill>
                <a:latin typeface="Courier"/>
              </a:rPr>
              <a:t>/daniel1noble/meta-workshop/</a:t>
            </a:r>
            <a:r>
              <a:rPr sz="2000" dirty="0" err="1">
                <a:solidFill>
                  <a:srgbClr val="4070A0"/>
                </a:solidFill>
                <a:latin typeface="Courier"/>
              </a:rPr>
              <a:t>gh</a:t>
            </a:r>
            <a:r>
              <a:rPr sz="2000" dirty="0">
                <a:solidFill>
                  <a:srgbClr val="4070A0"/>
                </a:solidFill>
                <a:latin typeface="Courier"/>
              </a:rPr>
              <a:t>-pages/data/</a:t>
            </a:r>
            <a:r>
              <a:rPr sz="2000" dirty="0" err="1">
                <a:solidFill>
                  <a:srgbClr val="4070A0"/>
                </a:solidFill>
                <a:latin typeface="Courier"/>
              </a:rPr>
              <a:t>ind_disp_raw_data.csv</a:t>
            </a:r>
            <a:r>
              <a:rPr sz="2000" dirty="0">
                <a:solidFill>
                  <a:srgbClr val="4070A0"/>
                </a:solidFill>
                <a:latin typeface="Courier"/>
              </a:rPr>
              <a:t>"</a:t>
            </a:r>
            <a:r>
              <a:rPr sz="2000" dirty="0">
                <a:latin typeface="Courier"/>
              </a:rPr>
              <a:t>) </a:t>
            </a:r>
            <a:r>
              <a:rPr sz="2000" dirty="0">
                <a:solidFill>
                  <a:srgbClr val="4070A0"/>
                </a:solidFill>
                <a:latin typeface="Courier"/>
              </a:rPr>
              <a:t>%&gt;%</a:t>
            </a:r>
            <a:br>
              <a:rPr sz="2000" dirty="0"/>
            </a:br>
            <a:r>
              <a:rPr sz="2000" dirty="0">
                <a:latin typeface="Courier"/>
              </a:rPr>
              <a:t>  </a:t>
            </a:r>
            <a:r>
              <a:rPr sz="2000" dirty="0" err="1">
                <a:latin typeface="Courier"/>
              </a:rPr>
              <a:t>dplyr</a:t>
            </a:r>
            <a:r>
              <a:rPr sz="2000" dirty="0">
                <a:solidFill>
                  <a:srgbClr val="4070A0"/>
                </a:solidFill>
                <a:latin typeface="Courier"/>
              </a:rPr>
              <a:t>::</a:t>
            </a:r>
            <a:r>
              <a:rPr sz="2000" dirty="0">
                <a:solidFill>
                  <a:srgbClr val="06287E"/>
                </a:solidFill>
                <a:latin typeface="Courier"/>
              </a:rPr>
              <a:t>select</a:t>
            </a:r>
            <a:r>
              <a:rPr sz="2000" dirty="0">
                <a:latin typeface="Courier"/>
              </a:rPr>
              <a:t>(</a:t>
            </a:r>
            <a:r>
              <a:rPr sz="2000" dirty="0" err="1">
                <a:latin typeface="Courier"/>
              </a:rPr>
              <a:t>study_ID</a:t>
            </a:r>
            <a:r>
              <a:rPr sz="2000" dirty="0">
                <a:latin typeface="Courier"/>
              </a:rPr>
              <a:t>, taxa, species, trait, response, </a:t>
            </a:r>
            <a:r>
              <a:rPr sz="2000" dirty="0" err="1">
                <a:latin typeface="Courier"/>
              </a:rPr>
              <a:t>response_unit</a:t>
            </a:r>
            <a:r>
              <a:rPr sz="2000" dirty="0">
                <a:latin typeface="Courier"/>
              </a:rPr>
              <a:t>, </a:t>
            </a:r>
            <a:r>
              <a:rPr sz="2000" dirty="0" err="1">
                <a:latin typeface="Courier"/>
              </a:rPr>
              <a:t>disp_trait</a:t>
            </a:r>
            <a:r>
              <a:rPr sz="2000" dirty="0">
                <a:latin typeface="Courier"/>
              </a:rPr>
              <a:t>, </a:t>
            </a:r>
            <a:r>
              <a:rPr sz="2000" dirty="0" err="1">
                <a:latin typeface="Courier"/>
              </a:rPr>
              <a:t>disp_unit</a:t>
            </a:r>
            <a:r>
              <a:rPr sz="2000" dirty="0">
                <a:latin typeface="Courier"/>
              </a:rPr>
              <a:t>, </a:t>
            </a:r>
            <a:r>
              <a:rPr sz="2000" dirty="0" err="1">
                <a:latin typeface="Courier"/>
              </a:rPr>
              <a:t>corr_coeff</a:t>
            </a:r>
            <a:r>
              <a:rPr sz="2000" dirty="0">
                <a:latin typeface="Courier"/>
              </a:rPr>
              <a:t>, </a:t>
            </a:r>
            <a:r>
              <a:rPr sz="2000" dirty="0" err="1">
                <a:latin typeface="Courier"/>
              </a:rPr>
              <a:t>sample_size</a:t>
            </a:r>
            <a:r>
              <a:rPr sz="2000" dirty="0">
                <a:latin typeface="Courier"/>
              </a:rPr>
              <a:t>) </a:t>
            </a:r>
            <a:r>
              <a:rPr sz="2000" dirty="0">
                <a:solidFill>
                  <a:srgbClr val="4070A0"/>
                </a:solidFill>
                <a:latin typeface="Courier"/>
              </a:rPr>
              <a:t>%&gt;%</a:t>
            </a:r>
            <a:br>
              <a:rPr sz="2000" dirty="0"/>
            </a:br>
            <a:r>
              <a:rPr sz="2000" dirty="0">
                <a:latin typeface="Courier"/>
              </a:rPr>
              <a:t>  </a:t>
            </a:r>
            <a:r>
              <a:rPr sz="2000" dirty="0" err="1">
                <a:latin typeface="Courier"/>
              </a:rPr>
              <a:t>dplyr</a:t>
            </a:r>
            <a:r>
              <a:rPr sz="2000" dirty="0">
                <a:solidFill>
                  <a:srgbClr val="4070A0"/>
                </a:solidFill>
                <a:latin typeface="Courier"/>
              </a:rPr>
              <a:t>::</a:t>
            </a:r>
            <a:r>
              <a:rPr sz="2000" dirty="0" err="1">
                <a:solidFill>
                  <a:srgbClr val="06287E"/>
                </a:solidFill>
                <a:latin typeface="Courier"/>
              </a:rPr>
              <a:t>top_n</a:t>
            </a:r>
            <a:r>
              <a:rPr sz="2000" dirty="0">
                <a:latin typeface="Courier"/>
              </a:rPr>
              <a:t>(</a:t>
            </a:r>
            <a:r>
              <a:rPr sz="2000" dirty="0">
                <a:solidFill>
                  <a:srgbClr val="40A070"/>
                </a:solidFill>
                <a:latin typeface="Courier"/>
              </a:rPr>
              <a:t>10</a:t>
            </a:r>
            <a:r>
              <a:rPr sz="2000" dirty="0">
                <a:latin typeface="Courier"/>
              </a:rPr>
              <a:t>)</a:t>
            </a:r>
            <a:endParaRPr sz="2000" i="1" dirty="0">
              <a:solidFill>
                <a:srgbClr val="60A0B0"/>
              </a:solidFill>
              <a:latin typeface="Courier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D5F449D-0546-AD14-9920-227F77B3B253}"/>
              </a:ext>
            </a:extLst>
          </p:cNvPr>
          <p:cNvSpPr txBox="1">
            <a:spLocks/>
          </p:cNvSpPr>
          <p:nvPr/>
        </p:nvSpPr>
        <p:spPr>
          <a:xfrm>
            <a:off x="-81455" y="0"/>
            <a:ext cx="930691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Let’s try calculating some effects statistics…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4BDE35-2645-0D03-5939-3799D39D6A40}"/>
              </a:ext>
            </a:extLst>
          </p:cNvPr>
          <p:cNvSpPr txBox="1"/>
          <p:nvPr/>
        </p:nvSpPr>
        <p:spPr>
          <a:xfrm>
            <a:off x="1639614" y="1274222"/>
            <a:ext cx="5707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https://daniel1noble.github.io/meta-workshop/effect-size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" y="1284891"/>
            <a:ext cx="9144001" cy="4525963"/>
          </a:xfrm>
        </p:spPr>
        <p:txBody>
          <a:bodyPr>
            <a:noAutofit/>
          </a:bodyPr>
          <a:lstStyle/>
          <a:p>
            <a:pPr indent="0">
              <a:buNone/>
            </a:pPr>
            <a:r>
              <a:rPr sz="1200" i="1" dirty="0">
                <a:solidFill>
                  <a:srgbClr val="60A0B0"/>
                </a:solidFill>
                <a:latin typeface="Courier"/>
              </a:rPr>
              <a:t># Calculate Fisher's r-to-z transformed correlation coefficient (ZCOR) as </a:t>
            </a:r>
            <a:r>
              <a:rPr lang="en-AU" sz="1200" i="1" dirty="0">
                <a:solidFill>
                  <a:srgbClr val="60A0B0"/>
                </a:solidFill>
                <a:latin typeface="Courier"/>
              </a:rPr>
              <a:t>Zr</a:t>
            </a:r>
            <a:r>
              <a:rPr sz="1200" i="1" dirty="0">
                <a:solidFill>
                  <a:srgbClr val="60A0B0"/>
                </a:solidFill>
                <a:latin typeface="Courier"/>
              </a:rPr>
              <a:t> = effect size and v</a:t>
            </a:r>
            <a:r>
              <a:rPr lang="en-AU" sz="1200" i="1" dirty="0">
                <a:solidFill>
                  <a:srgbClr val="60A0B0"/>
                </a:solidFill>
                <a:latin typeface="Courier"/>
              </a:rPr>
              <a:t>_Zr</a:t>
            </a:r>
            <a:r>
              <a:rPr sz="1200" i="1" dirty="0">
                <a:solidFill>
                  <a:srgbClr val="60A0B0"/>
                </a:solidFill>
                <a:latin typeface="Courier"/>
              </a:rPr>
              <a:t> = sampling variances, where </a:t>
            </a:r>
            <a:r>
              <a:rPr sz="1200" i="1" dirty="0" err="1">
                <a:solidFill>
                  <a:srgbClr val="60A0B0"/>
                </a:solidFill>
                <a:latin typeface="Courier"/>
              </a:rPr>
              <a:t>ri</a:t>
            </a:r>
            <a:r>
              <a:rPr sz="1200" i="1" dirty="0">
                <a:solidFill>
                  <a:srgbClr val="60A0B0"/>
                </a:solidFill>
                <a:latin typeface="Courier"/>
              </a:rPr>
              <a:t> = raw correlation coefficients, and </a:t>
            </a:r>
            <a:r>
              <a:rPr sz="1200" i="1" dirty="0" err="1">
                <a:solidFill>
                  <a:srgbClr val="60A0B0"/>
                </a:solidFill>
                <a:latin typeface="Courier"/>
              </a:rPr>
              <a:t>ni</a:t>
            </a:r>
            <a:r>
              <a:rPr sz="1200" i="1" dirty="0">
                <a:solidFill>
                  <a:srgbClr val="60A0B0"/>
                </a:solidFill>
                <a:latin typeface="Courier"/>
              </a:rPr>
              <a:t> = sample size.</a:t>
            </a:r>
            <a:br>
              <a:rPr sz="1200" dirty="0"/>
            </a:br>
            <a:r>
              <a:rPr sz="1200" dirty="0" err="1">
                <a:latin typeface="Courier"/>
              </a:rPr>
              <a:t>zr_data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007020"/>
                </a:solidFill>
                <a:latin typeface="Courier"/>
              </a:rPr>
              <a:t>&lt;-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metafor</a:t>
            </a:r>
            <a:r>
              <a:rPr sz="1200" dirty="0">
                <a:solidFill>
                  <a:srgbClr val="4070A0"/>
                </a:solidFill>
                <a:latin typeface="Courier"/>
              </a:rPr>
              <a:t>::</a:t>
            </a:r>
            <a:r>
              <a:rPr sz="1200" dirty="0" err="1">
                <a:solidFill>
                  <a:srgbClr val="06287E"/>
                </a:solidFill>
                <a:latin typeface="Courier"/>
              </a:rPr>
              <a:t>escalc</a:t>
            </a:r>
            <a:r>
              <a:rPr sz="1200" dirty="0">
                <a:latin typeface="Courier"/>
              </a:rPr>
              <a:t>(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measure =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"ZCOR"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solidFill>
                  <a:srgbClr val="7D9029"/>
                </a:solidFill>
                <a:latin typeface="Courier"/>
              </a:rPr>
              <a:t>ri</a:t>
            </a:r>
            <a:r>
              <a:rPr sz="1200" dirty="0">
                <a:solidFill>
                  <a:srgbClr val="7D9029"/>
                </a:solidFill>
                <a:latin typeface="Courier"/>
              </a:rPr>
              <a:t>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corr_coeff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solidFill>
                  <a:srgbClr val="7D9029"/>
                </a:solidFill>
                <a:latin typeface="Courier"/>
              </a:rPr>
              <a:t>ni</a:t>
            </a:r>
            <a:r>
              <a:rPr sz="1200" dirty="0">
                <a:solidFill>
                  <a:srgbClr val="7D9029"/>
                </a:solidFill>
                <a:latin typeface="Courier"/>
              </a:rPr>
              <a:t>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sample_size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data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zr_data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solidFill>
                  <a:srgbClr val="7D9029"/>
                </a:solidFill>
                <a:latin typeface="Courier"/>
              </a:rPr>
              <a:t>var.names</a:t>
            </a:r>
            <a:r>
              <a:rPr sz="1200" dirty="0">
                <a:solidFill>
                  <a:srgbClr val="7D9029"/>
                </a:solidFill>
                <a:latin typeface="Courier"/>
              </a:rPr>
              <a:t>=</a:t>
            </a:r>
            <a:r>
              <a:rPr sz="1200" dirty="0">
                <a:solidFill>
                  <a:srgbClr val="06287E"/>
                </a:solidFill>
                <a:latin typeface="Courier"/>
              </a:rPr>
              <a:t>c</a:t>
            </a:r>
            <a:r>
              <a:rPr sz="1200" dirty="0">
                <a:latin typeface="Courier"/>
              </a:rPr>
              <a:t>(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"Zr"</a:t>
            </a:r>
            <a:r>
              <a:rPr sz="1200" dirty="0">
                <a:latin typeface="Courier"/>
              </a:rPr>
              <a:t>,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sz="1200" dirty="0" err="1">
                <a:solidFill>
                  <a:srgbClr val="4070A0"/>
                </a:solidFill>
                <a:latin typeface="Courier"/>
              </a:rPr>
              <a:t>v_Zr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sz="1200" dirty="0">
                <a:latin typeface="Courier"/>
              </a:rPr>
              <a:t>))</a:t>
            </a:r>
            <a:br>
              <a:rPr sz="1200" dirty="0"/>
            </a:br>
            <a:br>
              <a:rPr sz="1200" dirty="0"/>
            </a:br>
            <a:r>
              <a:rPr sz="1200" dirty="0" err="1">
                <a:latin typeface="Courier"/>
              </a:rPr>
              <a:t>zr_data</a:t>
            </a:r>
            <a:endParaRPr sz="1200" dirty="0">
              <a:latin typeface="Courier"/>
            </a:endParaRPr>
          </a:p>
          <a:p>
            <a:pPr indent="0">
              <a:buNone/>
            </a:pPr>
            <a:r>
              <a:rPr sz="1200" dirty="0">
                <a:latin typeface="Courier"/>
              </a:rPr>
              <a:t>## 
##    </a:t>
            </a:r>
            <a:r>
              <a:rPr sz="1200" dirty="0" err="1">
                <a:latin typeface="Courier"/>
              </a:rPr>
              <a:t>study_ID</a:t>
            </a:r>
            <a:r>
              <a:rPr sz="1200" dirty="0">
                <a:latin typeface="Courier"/>
              </a:rPr>
              <a:t>     taxa              species          trait       response 
## 1         5 Mammalia      </a:t>
            </a:r>
            <a:r>
              <a:rPr sz="1200" dirty="0" err="1">
                <a:latin typeface="Courier"/>
              </a:rPr>
              <a:t>Tamias_striatus</a:t>
            </a:r>
            <a:r>
              <a:rPr sz="1200" dirty="0">
                <a:latin typeface="Courier"/>
              </a:rPr>
              <a:t>     Metabolism     Resting MR 
## 2        13     Aves          </a:t>
            </a:r>
            <a:r>
              <a:rPr sz="1200" dirty="0" err="1">
                <a:latin typeface="Courier"/>
              </a:rPr>
              <a:t>Parus_major</a:t>
            </a:r>
            <a:r>
              <a:rPr sz="1200" dirty="0">
                <a:latin typeface="Courier"/>
              </a:rPr>
              <a:t>     Metabolism       Basal MR 
## 3        13     Aves          </a:t>
            </a:r>
            <a:r>
              <a:rPr sz="1200" dirty="0" err="1">
                <a:latin typeface="Courier"/>
              </a:rPr>
              <a:t>Parus_major</a:t>
            </a:r>
            <a:r>
              <a:rPr sz="1200" dirty="0">
                <a:latin typeface="Courier"/>
              </a:rPr>
              <a:t>     Metabolism       Basal MR 
## 4        45 Mammalia      </a:t>
            </a:r>
            <a:r>
              <a:rPr sz="1200" dirty="0" err="1">
                <a:latin typeface="Courier"/>
              </a:rPr>
              <a:t>Syncerus_caffer</a:t>
            </a:r>
            <a:r>
              <a:rPr sz="1200" dirty="0">
                <a:latin typeface="Courier"/>
              </a:rPr>
              <a:t>      Condition Body condition 
## 5        45 Mammalia      </a:t>
            </a:r>
            <a:r>
              <a:rPr sz="1200" dirty="0" err="1">
                <a:latin typeface="Courier"/>
              </a:rPr>
              <a:t>Syncerus_caffer</a:t>
            </a:r>
            <a:r>
              <a:rPr sz="1200" dirty="0">
                <a:latin typeface="Courier"/>
              </a:rPr>
              <a:t>      Condition Body condition 
## 6        55     Aves </a:t>
            </a:r>
            <a:r>
              <a:rPr sz="1200" dirty="0" err="1">
                <a:latin typeface="Courier"/>
              </a:rPr>
              <a:t>Phoenicopterus_ruber</a:t>
            </a:r>
            <a:r>
              <a:rPr sz="1200" dirty="0">
                <a:latin typeface="Courier"/>
              </a:rPr>
              <a:t>      Condition Body condition 
##       </a:t>
            </a:r>
            <a:r>
              <a:rPr sz="1200" dirty="0" err="1">
                <a:latin typeface="Courier"/>
              </a:rPr>
              <a:t>response_unit</a:t>
            </a:r>
            <a:r>
              <a:rPr sz="1200" dirty="0">
                <a:latin typeface="Courier"/>
              </a:rPr>
              <a:t>  </a:t>
            </a:r>
            <a:r>
              <a:rPr sz="1200" dirty="0" err="1">
                <a:latin typeface="Courier"/>
              </a:rPr>
              <a:t>disp_trait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disp_unit</a:t>
            </a:r>
            <a:r>
              <a:rPr sz="1200" dirty="0">
                <a:latin typeface="Courier"/>
              </a:rPr>
              <a:t>  </a:t>
            </a:r>
            <a:r>
              <a:rPr sz="1200" dirty="0" err="1">
                <a:latin typeface="Courier"/>
              </a:rPr>
              <a:t>corr_coeff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sample_size</a:t>
            </a:r>
            <a:r>
              <a:rPr sz="1200" dirty="0">
                <a:latin typeface="Courier"/>
              </a:rPr>
              <a:t>      </a:t>
            </a:r>
            <a:r>
              <a:rPr sz="1200" b="1" dirty="0">
                <a:latin typeface="Courier"/>
              </a:rPr>
              <a:t>Zr </a:t>
            </a:r>
            <a:r>
              <a:rPr lang="en-AU" sz="1200" b="1" dirty="0" err="1">
                <a:latin typeface="Courier"/>
              </a:rPr>
              <a:t>v_Zr</a:t>
            </a:r>
            <a:r>
              <a:rPr lang="en-AU" sz="1200" b="1" dirty="0">
                <a:latin typeface="Courier"/>
              </a:rPr>
              <a:t> </a:t>
            </a:r>
            <a:r>
              <a:rPr sz="1200" dirty="0">
                <a:latin typeface="Courier"/>
              </a:rPr>
              <a:t>
## 1       residual </a:t>
            </a:r>
            <a:r>
              <a:rPr sz="1200" dirty="0" err="1">
                <a:latin typeface="Courier"/>
              </a:rPr>
              <a:t>mW</a:t>
            </a:r>
            <a:r>
              <a:rPr sz="1200" dirty="0">
                <a:latin typeface="Courier"/>
              </a:rPr>
              <a:t> Exploration  residual -0.14300000         296 </a:t>
            </a:r>
            <a:r>
              <a:rPr sz="1200" b="1" dirty="0">
                <a:latin typeface="Courier"/>
              </a:rPr>
              <a:t>-0.1440 </a:t>
            </a:r>
            <a:r>
              <a:rPr lang="en-AU" sz="1200" b="1" dirty="0">
                <a:latin typeface="Courier"/>
              </a:rPr>
              <a:t>0.0034 </a:t>
            </a:r>
            <a:r>
              <a:rPr sz="1200" dirty="0">
                <a:latin typeface="Courier"/>
              </a:rPr>
              <a:t>
## 2  mass-corrected W Exploration            0.05547002         345  </a:t>
            </a:r>
            <a:r>
              <a:rPr sz="1200" b="1" dirty="0">
                <a:latin typeface="Courier"/>
              </a:rPr>
              <a:t>0.0555 </a:t>
            </a:r>
            <a:r>
              <a:rPr lang="en-AU" sz="1200" b="1" dirty="0">
                <a:latin typeface="Courier"/>
              </a:rPr>
              <a:t>0.0029 </a:t>
            </a:r>
            <a:r>
              <a:rPr sz="1200" dirty="0">
                <a:latin typeface="Courier"/>
              </a:rPr>
              <a:t>
## 3  mass-corrected W Exploration           -0.13969969         335 </a:t>
            </a:r>
            <a:r>
              <a:rPr sz="1200" b="1" dirty="0">
                <a:latin typeface="Courier"/>
              </a:rPr>
              <a:t>-0.1406 </a:t>
            </a:r>
            <a:r>
              <a:rPr lang="en-AU" sz="1200" b="1" dirty="0">
                <a:latin typeface="Courier"/>
              </a:rPr>
              <a:t>0.0030 </a:t>
            </a:r>
            <a:r>
              <a:rPr sz="1200" dirty="0">
                <a:latin typeface="Courier"/>
              </a:rPr>
              <a:t>
## 4             index   Dispersal         % -0.40000000         415 </a:t>
            </a:r>
            <a:r>
              <a:rPr sz="1200" b="1" dirty="0">
                <a:latin typeface="Courier"/>
              </a:rPr>
              <a:t>-0.4236 </a:t>
            </a:r>
            <a:r>
              <a:rPr lang="en-AU" sz="1200" b="1" dirty="0">
                <a:latin typeface="Courier"/>
              </a:rPr>
              <a:t>0.0024 </a:t>
            </a:r>
            <a:r>
              <a:rPr sz="1200" dirty="0">
                <a:latin typeface="Courier"/>
              </a:rPr>
              <a:t>
## 5             index   Dispersal         % -0.53000000         508 </a:t>
            </a:r>
            <a:r>
              <a:rPr sz="1200" b="1" dirty="0">
                <a:latin typeface="Courier"/>
              </a:rPr>
              <a:t>-0.5901 </a:t>
            </a:r>
            <a:r>
              <a:rPr lang="en-AU" sz="1200" b="1" dirty="0">
                <a:latin typeface="Courier"/>
              </a:rPr>
              <a:t>0.0020 </a:t>
            </a:r>
            <a:r>
              <a:rPr sz="1200" dirty="0">
                <a:latin typeface="Courier"/>
              </a:rPr>
              <a:t>
## 6                     Dispersal            0.87300000         462  </a:t>
            </a:r>
            <a:r>
              <a:rPr sz="1200" b="1" dirty="0">
                <a:latin typeface="Courier"/>
              </a:rPr>
              <a:t>1.3456</a:t>
            </a:r>
            <a:r>
              <a:rPr lang="en-AU" sz="1200" b="1" dirty="0">
                <a:latin typeface="Courier"/>
              </a:rPr>
              <a:t> 0.0022 </a:t>
            </a:r>
            <a:r>
              <a:rPr sz="1200" b="1" dirty="0">
                <a:latin typeface="Courier"/>
              </a:rPr>
              <a:t> </a:t>
            </a:r>
            <a:r>
              <a:rPr sz="1200" dirty="0">
                <a:latin typeface="Courier"/>
              </a:rPr>
              <a:t>
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41741F3-A04B-87DC-24F8-33926A3AB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1455" y="0"/>
            <a:ext cx="930691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Let’s try calculating some effects statistics…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Back trans</a:t>
            </a:r>
            <a:r>
              <a:rPr lang="en-AU" dirty="0" err="1"/>
              <a:t>fo</a:t>
            </a:r>
            <a:r>
              <a:rPr dirty="0" err="1"/>
              <a:t>rmation</a:t>
            </a:r>
            <a:r>
              <a:rPr lang="en-AU" dirty="0"/>
              <a:t> from Zr to r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18441" y="1495098"/>
            <a:ext cx="6815959" cy="4525963"/>
          </a:xfrm>
        </p:spPr>
        <p:txBody>
          <a:bodyPr>
            <a:normAutofit fontScale="55000" lnSpcReduction="20000"/>
          </a:bodyPr>
          <a:lstStyle/>
          <a:p>
            <a:pPr indent="0">
              <a:buNone/>
            </a:pPr>
            <a:r>
              <a:rPr i="1" dirty="0">
                <a:solidFill>
                  <a:srgbClr val="60A0B0"/>
                </a:solidFill>
                <a:latin typeface="Courier"/>
              </a:rPr>
              <a:t># We can easily convert back to r as follows</a:t>
            </a:r>
            <a:br>
              <a:rPr dirty="0"/>
            </a:br>
            <a:r>
              <a:rPr dirty="0" err="1">
                <a:latin typeface="Courier"/>
              </a:rPr>
              <a:t>zr_data</a:t>
            </a:r>
            <a:r>
              <a:rPr dirty="0" err="1">
                <a:solidFill>
                  <a:srgbClr val="4070A0"/>
                </a:solidFill>
                <a:latin typeface="Courier"/>
              </a:rPr>
              <a:t>$</a:t>
            </a:r>
            <a:r>
              <a:rPr dirty="0" err="1">
                <a:latin typeface="Courier"/>
              </a:rPr>
              <a:t>r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6287E"/>
                </a:solidFill>
                <a:latin typeface="Courier"/>
              </a:rPr>
              <a:t>tanh</a:t>
            </a:r>
            <a:r>
              <a:rPr dirty="0">
                <a:latin typeface="Courier"/>
              </a:rPr>
              <a:t>(</a:t>
            </a:r>
            <a:r>
              <a:rPr dirty="0" err="1">
                <a:latin typeface="Courier"/>
              </a:rPr>
              <a:t>zr_data</a:t>
            </a:r>
            <a:r>
              <a:rPr dirty="0" err="1">
                <a:solidFill>
                  <a:srgbClr val="4070A0"/>
                </a:solidFill>
                <a:latin typeface="Courier"/>
              </a:rPr>
              <a:t>$</a:t>
            </a:r>
            <a:r>
              <a:rPr dirty="0" err="1">
                <a:latin typeface="Courier"/>
              </a:rPr>
              <a:t>Zr</a:t>
            </a:r>
            <a:r>
              <a:rPr dirty="0">
                <a:latin typeface="Courier"/>
              </a:rPr>
              <a:t>)</a:t>
            </a:r>
            <a:br>
              <a:rPr dirty="0"/>
            </a:br>
            <a:br>
              <a:rPr dirty="0"/>
            </a:br>
            <a:r>
              <a:rPr dirty="0" err="1">
                <a:latin typeface="Courier"/>
              </a:rPr>
              <a:t>zr_data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%&gt;%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6287E"/>
                </a:solidFill>
                <a:latin typeface="Courier"/>
              </a:rPr>
              <a:t>select</a:t>
            </a:r>
            <a:r>
              <a:rPr dirty="0">
                <a:latin typeface="Courier"/>
              </a:rPr>
              <a:t>(</a:t>
            </a:r>
            <a:r>
              <a:rPr dirty="0" err="1">
                <a:latin typeface="Courier"/>
              </a:rPr>
              <a:t>corr_coeff</a:t>
            </a:r>
            <a:r>
              <a:rPr dirty="0">
                <a:latin typeface="Courier"/>
              </a:rPr>
              <a:t>, r)</a:t>
            </a:r>
          </a:p>
          <a:p>
            <a:pPr indent="0">
              <a:buNone/>
            </a:pPr>
            <a:r>
              <a:rPr dirty="0">
                <a:latin typeface="Courier"/>
              </a:rPr>
              <a:t>## 
##     </a:t>
            </a:r>
            <a:r>
              <a:rPr dirty="0" err="1">
                <a:latin typeface="Courier"/>
              </a:rPr>
              <a:t>corr_coeff</a:t>
            </a:r>
            <a:r>
              <a:rPr dirty="0">
                <a:latin typeface="Courier"/>
              </a:rPr>
              <a:t>           r 
## 1  -0.14300000 -0.14300000 
## 2   0.05547002  0.05547002 
## 3  -0.13969969 -0.13969969 
## 4  -0.40000000 -0.40000000 
## 5  -0.53000000 -0.53000000 
## 6   0.87300000  0.87300000 
## 7   0.06500000  0.06500000 
## 8   0.01500000  0.01500000 
## 9   0.17000000  0.17000000 
## 10 -0.13000000 -0.13000000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C3612-0DA1-EFE7-9064-B155FDE73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Forest plot of the effects</a:t>
            </a:r>
          </a:p>
        </p:txBody>
      </p:sp>
      <p:pic>
        <p:nvPicPr>
          <p:cNvPr id="6" name="Picture 1" descr="code_slides_files/figure-pptx/Zrescalc-1.png">
            <a:extLst>
              <a:ext uri="{FF2B5EF4-FFF2-40B4-BE49-F238E27FC236}">
                <a16:creationId xmlns:a16="http://schemas.microsoft.com/office/drawing/2014/main" id="{F874ABC5-A34F-FBD6-2BBF-4519A8DDB261}"/>
              </a:ext>
            </a:extLst>
          </p:cNvPr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3233325" y="2440524"/>
            <a:ext cx="5800383" cy="4646078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5BE6EE9-6EBC-B072-2C1E-D50C83B2F3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292" y="1417639"/>
            <a:ext cx="9144001" cy="4525963"/>
          </a:xfrm>
        </p:spPr>
        <p:txBody>
          <a:bodyPr>
            <a:noAutofit/>
          </a:bodyPr>
          <a:lstStyle/>
          <a:p>
            <a:pPr indent="0">
              <a:buNone/>
            </a:pPr>
            <a:r>
              <a:rPr sz="1200" dirty="0">
                <a:latin typeface="Courier"/>
              </a:rPr>
              <a:t>
##       </a:t>
            </a:r>
            <a:r>
              <a:rPr sz="1200" dirty="0" err="1">
                <a:latin typeface="Courier"/>
              </a:rPr>
              <a:t>response_unit</a:t>
            </a:r>
            <a:r>
              <a:rPr sz="1200" dirty="0">
                <a:latin typeface="Courier"/>
              </a:rPr>
              <a:t>  </a:t>
            </a:r>
            <a:r>
              <a:rPr sz="1200" dirty="0" err="1">
                <a:latin typeface="Courier"/>
              </a:rPr>
              <a:t>disp_trait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disp_unit</a:t>
            </a:r>
            <a:r>
              <a:rPr sz="1200" dirty="0">
                <a:latin typeface="Courier"/>
              </a:rPr>
              <a:t>  </a:t>
            </a:r>
            <a:r>
              <a:rPr sz="1200" dirty="0" err="1">
                <a:latin typeface="Courier"/>
              </a:rPr>
              <a:t>corr_coeff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sample_size</a:t>
            </a:r>
            <a:r>
              <a:rPr sz="1200" dirty="0">
                <a:latin typeface="Courier"/>
              </a:rPr>
              <a:t>      </a:t>
            </a:r>
            <a:r>
              <a:rPr sz="1200" b="1" dirty="0">
                <a:latin typeface="Courier"/>
              </a:rPr>
              <a:t>Zr </a:t>
            </a:r>
            <a:r>
              <a:rPr lang="en-AU" sz="1200" b="1" dirty="0" err="1">
                <a:latin typeface="Courier"/>
              </a:rPr>
              <a:t>v_Zr</a:t>
            </a:r>
            <a:r>
              <a:rPr lang="en-AU" sz="1200" b="1" dirty="0">
                <a:latin typeface="Courier"/>
              </a:rPr>
              <a:t> </a:t>
            </a:r>
            <a:r>
              <a:rPr sz="1200" dirty="0">
                <a:latin typeface="Courier"/>
              </a:rPr>
              <a:t>
## 1       residual </a:t>
            </a:r>
            <a:r>
              <a:rPr sz="1200" dirty="0" err="1">
                <a:latin typeface="Courier"/>
              </a:rPr>
              <a:t>mW</a:t>
            </a:r>
            <a:r>
              <a:rPr sz="1200" dirty="0">
                <a:latin typeface="Courier"/>
              </a:rPr>
              <a:t> Exploration  residual -0.14300000         296 </a:t>
            </a:r>
            <a:r>
              <a:rPr sz="1200" b="1" dirty="0">
                <a:latin typeface="Courier"/>
              </a:rPr>
              <a:t>-0.1440 </a:t>
            </a:r>
            <a:r>
              <a:rPr lang="en-AU" sz="1200" b="1" dirty="0">
                <a:latin typeface="Courier"/>
              </a:rPr>
              <a:t>0.0034 </a:t>
            </a:r>
            <a:r>
              <a:rPr sz="1200" dirty="0">
                <a:latin typeface="Courier"/>
              </a:rPr>
              <a:t>
## 2  mass-corrected W Exploration            0.05547002         345  </a:t>
            </a:r>
            <a:r>
              <a:rPr sz="1200" b="1" dirty="0">
                <a:latin typeface="Courier"/>
              </a:rPr>
              <a:t>0.0555 </a:t>
            </a:r>
            <a:r>
              <a:rPr lang="en-AU" sz="1200" b="1" dirty="0">
                <a:latin typeface="Courier"/>
              </a:rPr>
              <a:t>0.0029 </a:t>
            </a:r>
            <a:r>
              <a:rPr sz="1200" dirty="0">
                <a:latin typeface="Courier"/>
              </a:rPr>
              <a:t>
## 3  mass-corrected W Exploration           -0.13969969         335 </a:t>
            </a:r>
            <a:r>
              <a:rPr sz="1200" b="1" dirty="0">
                <a:latin typeface="Courier"/>
              </a:rPr>
              <a:t>-0.1406 </a:t>
            </a:r>
            <a:r>
              <a:rPr lang="en-AU" sz="1200" b="1" dirty="0">
                <a:latin typeface="Courier"/>
              </a:rPr>
              <a:t>0.0030 </a:t>
            </a:r>
            <a:r>
              <a:rPr sz="1200" dirty="0">
                <a:latin typeface="Courier"/>
              </a:rPr>
              <a:t>
## 4             index   Dispersal         % -0.40000000         415 </a:t>
            </a:r>
            <a:r>
              <a:rPr sz="1200" b="1" dirty="0">
                <a:latin typeface="Courier"/>
              </a:rPr>
              <a:t>-0.4236 </a:t>
            </a:r>
            <a:r>
              <a:rPr lang="en-AU" sz="1200" b="1" dirty="0">
                <a:latin typeface="Courier"/>
              </a:rPr>
              <a:t>0.0024 </a:t>
            </a:r>
            <a:r>
              <a:rPr sz="1200" dirty="0">
                <a:latin typeface="Courier"/>
              </a:rPr>
              <a:t>
## 5             index   Dispersal         % -0.53000000         508 </a:t>
            </a:r>
            <a:r>
              <a:rPr sz="1200" b="1" dirty="0">
                <a:latin typeface="Courier"/>
              </a:rPr>
              <a:t>-0.5901 </a:t>
            </a:r>
            <a:r>
              <a:rPr lang="en-AU" sz="1200" b="1" dirty="0">
                <a:latin typeface="Courier"/>
              </a:rPr>
              <a:t>0.0020 </a:t>
            </a:r>
            <a:r>
              <a:rPr sz="1200" dirty="0">
                <a:latin typeface="Courier"/>
              </a:rPr>
              <a:t>
## 6                     Dispersal            0.87300000         462  </a:t>
            </a:r>
            <a:r>
              <a:rPr sz="1200" b="1" dirty="0">
                <a:latin typeface="Courier"/>
              </a:rPr>
              <a:t>1.3456</a:t>
            </a:r>
            <a:r>
              <a:rPr lang="en-AU" sz="1200" b="1" dirty="0">
                <a:latin typeface="Courier"/>
              </a:rPr>
              <a:t> 0.0022 </a:t>
            </a:r>
            <a:r>
              <a:rPr sz="1200" b="1" dirty="0">
                <a:latin typeface="Courier"/>
              </a:rPr>
              <a:t> </a:t>
            </a:r>
            <a:r>
              <a:rPr sz="1200" dirty="0">
                <a:latin typeface="Courier"/>
              </a:rPr>
              <a:t>
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E6AF6AC4-0EA7-1F08-0E52-EFABD79002AF}"/>
              </a:ext>
            </a:extLst>
          </p:cNvPr>
          <p:cNvSpPr txBox="1">
            <a:spLocks/>
          </p:cNvSpPr>
          <p:nvPr/>
        </p:nvSpPr>
        <p:spPr>
          <a:xfrm>
            <a:off x="-97929" y="4327793"/>
            <a:ext cx="3431428" cy="871539"/>
          </a:xfrm>
          <a:prstGeom prst="rect">
            <a:avLst/>
          </a:prstGeom>
        </p:spPr>
        <p:txBody>
          <a:bodyPr/>
          <a:lstStyle>
            <a:lvl1pPr marL="457189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377" indent="-457189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566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-457189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5943" indent="-457189" algn="l" defTabSz="457189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131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320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509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697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Font typeface="Arial"/>
              <a:buNone/>
            </a:pPr>
            <a:r>
              <a:rPr lang="en-AU" sz="1600" dirty="0" err="1">
                <a:latin typeface="Courier"/>
              </a:rPr>
              <a:t>metafor</a:t>
            </a:r>
            <a:r>
              <a:rPr lang="en-AU" sz="1600" dirty="0">
                <a:solidFill>
                  <a:srgbClr val="4070A0"/>
                </a:solidFill>
                <a:latin typeface="Courier"/>
              </a:rPr>
              <a:t>::</a:t>
            </a:r>
            <a:r>
              <a:rPr lang="en-AU" sz="1600" dirty="0">
                <a:solidFill>
                  <a:srgbClr val="06287E"/>
                </a:solidFill>
                <a:latin typeface="Courier"/>
              </a:rPr>
              <a:t>forest</a:t>
            </a:r>
            <a:r>
              <a:rPr lang="en-AU" sz="1600" dirty="0">
                <a:latin typeface="Courier"/>
              </a:rPr>
              <a:t>(</a:t>
            </a:r>
            <a:r>
              <a:rPr lang="en-AU" sz="1600" dirty="0">
                <a:solidFill>
                  <a:srgbClr val="7D9029"/>
                </a:solidFill>
                <a:latin typeface="Courier"/>
              </a:rPr>
              <a:t>x =</a:t>
            </a:r>
            <a:r>
              <a:rPr lang="en-AU" sz="1600" dirty="0">
                <a:latin typeface="Courier"/>
              </a:rPr>
              <a:t> </a:t>
            </a:r>
            <a:r>
              <a:rPr lang="en-AU" sz="1600" dirty="0" err="1">
                <a:latin typeface="Courier"/>
              </a:rPr>
              <a:t>zr_data</a:t>
            </a:r>
            <a:r>
              <a:rPr lang="en-AU" sz="1600" dirty="0" err="1">
                <a:solidFill>
                  <a:srgbClr val="4070A0"/>
                </a:solidFill>
                <a:latin typeface="Courier"/>
              </a:rPr>
              <a:t>$</a:t>
            </a:r>
            <a:r>
              <a:rPr lang="en-AU" sz="1600" dirty="0" err="1">
                <a:latin typeface="Courier"/>
              </a:rPr>
              <a:t>Zr</a:t>
            </a:r>
            <a:r>
              <a:rPr lang="en-AU" sz="1600" dirty="0">
                <a:latin typeface="Courier"/>
              </a:rPr>
              <a:t>[</a:t>
            </a:r>
            <a:r>
              <a:rPr lang="en-AU" sz="1600" dirty="0">
                <a:solidFill>
                  <a:srgbClr val="40A070"/>
                </a:solidFill>
                <a:latin typeface="Courier"/>
              </a:rPr>
              <a:t>1</a:t>
            </a:r>
            <a:r>
              <a:rPr lang="en-AU" sz="1600" dirty="0">
                <a:solidFill>
                  <a:srgbClr val="4070A0"/>
                </a:solidFill>
                <a:latin typeface="Courier"/>
              </a:rPr>
              <a:t>:</a:t>
            </a:r>
            <a:r>
              <a:rPr lang="en-AU" sz="1600" dirty="0">
                <a:solidFill>
                  <a:srgbClr val="40A070"/>
                </a:solidFill>
                <a:latin typeface="Courier"/>
              </a:rPr>
              <a:t>6</a:t>
            </a:r>
            <a:r>
              <a:rPr lang="en-AU" sz="1600" dirty="0">
                <a:latin typeface="Courier"/>
              </a:rPr>
              <a:t>], </a:t>
            </a:r>
            <a:r>
              <a:rPr lang="en-AU" sz="1600" dirty="0">
                <a:solidFill>
                  <a:srgbClr val="7D9029"/>
                </a:solidFill>
                <a:latin typeface="Courier"/>
              </a:rPr>
              <a:t>vi =</a:t>
            </a:r>
            <a:r>
              <a:rPr lang="en-AU" sz="1600" dirty="0">
                <a:latin typeface="Courier"/>
              </a:rPr>
              <a:t> </a:t>
            </a:r>
            <a:r>
              <a:rPr lang="en-AU" sz="1600" dirty="0" err="1">
                <a:latin typeface="Courier"/>
              </a:rPr>
              <a:t>zr_data</a:t>
            </a:r>
            <a:r>
              <a:rPr lang="en-AU" sz="1600" dirty="0" err="1">
                <a:solidFill>
                  <a:srgbClr val="4070A0"/>
                </a:solidFill>
                <a:latin typeface="Courier"/>
              </a:rPr>
              <a:t>$</a:t>
            </a:r>
            <a:r>
              <a:rPr lang="en-AU" sz="1600" dirty="0" err="1">
                <a:latin typeface="Courier"/>
              </a:rPr>
              <a:t>v_Zr</a:t>
            </a:r>
            <a:r>
              <a:rPr lang="en-AU" sz="1600" dirty="0">
                <a:latin typeface="Courier"/>
              </a:rPr>
              <a:t>[</a:t>
            </a:r>
            <a:r>
              <a:rPr lang="en-AU" sz="1600" dirty="0">
                <a:solidFill>
                  <a:srgbClr val="40A070"/>
                </a:solidFill>
                <a:latin typeface="Courier"/>
              </a:rPr>
              <a:t>1</a:t>
            </a:r>
            <a:r>
              <a:rPr lang="en-AU" sz="1600" dirty="0">
                <a:solidFill>
                  <a:srgbClr val="4070A0"/>
                </a:solidFill>
                <a:latin typeface="Courier"/>
              </a:rPr>
              <a:t>:</a:t>
            </a:r>
            <a:r>
              <a:rPr lang="en-AU" sz="1600" dirty="0">
                <a:solidFill>
                  <a:srgbClr val="40A070"/>
                </a:solidFill>
                <a:latin typeface="Courier"/>
              </a:rPr>
              <a:t>6</a:t>
            </a:r>
            <a:r>
              <a:rPr lang="en-AU" sz="1600" dirty="0">
                <a:latin typeface="Courier"/>
              </a:rPr>
              <a:t>], </a:t>
            </a:r>
            <a:r>
              <a:rPr lang="en-AU" sz="1600" dirty="0" err="1">
                <a:solidFill>
                  <a:srgbClr val="7D9029"/>
                </a:solidFill>
                <a:latin typeface="Courier"/>
              </a:rPr>
              <a:t>xlab</a:t>
            </a:r>
            <a:r>
              <a:rPr lang="en-AU" sz="1600" dirty="0">
                <a:solidFill>
                  <a:srgbClr val="7D9029"/>
                </a:solidFill>
                <a:latin typeface="Courier"/>
              </a:rPr>
              <a:t> =</a:t>
            </a:r>
            <a:r>
              <a:rPr lang="en-AU" sz="1600" dirty="0">
                <a:latin typeface="Courier"/>
              </a:rPr>
              <a:t> </a:t>
            </a:r>
            <a:r>
              <a:rPr lang="en-AU" sz="1600" dirty="0">
                <a:solidFill>
                  <a:srgbClr val="4070A0"/>
                </a:solidFill>
                <a:latin typeface="Courier"/>
              </a:rPr>
              <a:t>"Z-transformed Correlation (Zr)"</a:t>
            </a:r>
            <a:r>
              <a:rPr lang="en-AU" sz="1600" dirty="0">
                <a:latin typeface="Courier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0628085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C3612-0DA1-EFE7-9064-B155FDE73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Forest plot of the effects</a:t>
            </a:r>
          </a:p>
        </p:txBody>
      </p:sp>
      <p:pic>
        <p:nvPicPr>
          <p:cNvPr id="6" name="Picture 1" descr="code_slides_files/figure-pptx/Zrescalc-1.png">
            <a:extLst>
              <a:ext uri="{FF2B5EF4-FFF2-40B4-BE49-F238E27FC236}">
                <a16:creationId xmlns:a16="http://schemas.microsoft.com/office/drawing/2014/main" id="{F874ABC5-A34F-FBD6-2BBF-4519A8DDB261}"/>
              </a:ext>
            </a:extLst>
          </p:cNvPr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3233325" y="2440524"/>
            <a:ext cx="5800383" cy="4646078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5BE6EE9-6EBC-B072-2C1E-D50C83B2F3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292" y="1417639"/>
            <a:ext cx="9144001" cy="4525963"/>
          </a:xfrm>
        </p:spPr>
        <p:txBody>
          <a:bodyPr>
            <a:noAutofit/>
          </a:bodyPr>
          <a:lstStyle/>
          <a:p>
            <a:pPr indent="0">
              <a:buNone/>
            </a:pPr>
            <a:r>
              <a:rPr sz="1200" dirty="0">
                <a:latin typeface="Courier"/>
              </a:rPr>
              <a:t>
##       </a:t>
            </a:r>
            <a:r>
              <a:rPr sz="1200" dirty="0" err="1">
                <a:latin typeface="Courier"/>
              </a:rPr>
              <a:t>response_unit</a:t>
            </a:r>
            <a:r>
              <a:rPr sz="1200" dirty="0">
                <a:latin typeface="Courier"/>
              </a:rPr>
              <a:t>  </a:t>
            </a:r>
            <a:r>
              <a:rPr sz="1200" dirty="0" err="1">
                <a:latin typeface="Courier"/>
              </a:rPr>
              <a:t>disp_trait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disp_unit</a:t>
            </a:r>
            <a:r>
              <a:rPr sz="1200" dirty="0">
                <a:latin typeface="Courier"/>
              </a:rPr>
              <a:t>  </a:t>
            </a:r>
            <a:r>
              <a:rPr sz="1200" dirty="0" err="1">
                <a:latin typeface="Courier"/>
              </a:rPr>
              <a:t>corr_coeff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sample_size</a:t>
            </a:r>
            <a:r>
              <a:rPr sz="1200" dirty="0">
                <a:latin typeface="Courier"/>
              </a:rPr>
              <a:t>      </a:t>
            </a:r>
            <a:r>
              <a:rPr sz="1200" b="1" dirty="0">
                <a:latin typeface="Courier"/>
              </a:rPr>
              <a:t>Zr </a:t>
            </a:r>
            <a:r>
              <a:rPr lang="en-AU" sz="1200" b="1" dirty="0" err="1">
                <a:latin typeface="Courier"/>
              </a:rPr>
              <a:t>v_Zr</a:t>
            </a:r>
            <a:r>
              <a:rPr lang="en-AU" sz="1200" b="1" dirty="0">
                <a:latin typeface="Courier"/>
              </a:rPr>
              <a:t> </a:t>
            </a:r>
            <a:r>
              <a:rPr sz="1200" dirty="0">
                <a:latin typeface="Courier"/>
              </a:rPr>
              <a:t>
## 1       residual </a:t>
            </a:r>
            <a:r>
              <a:rPr sz="1200" dirty="0" err="1">
                <a:latin typeface="Courier"/>
              </a:rPr>
              <a:t>mW</a:t>
            </a:r>
            <a:r>
              <a:rPr sz="1200" dirty="0">
                <a:latin typeface="Courier"/>
              </a:rPr>
              <a:t> Exploration  residual -0.14300000         296 </a:t>
            </a:r>
            <a:r>
              <a:rPr sz="1200" b="1" dirty="0">
                <a:latin typeface="Courier"/>
              </a:rPr>
              <a:t>-0.1440 </a:t>
            </a:r>
            <a:r>
              <a:rPr lang="en-AU" sz="1200" b="1" dirty="0">
                <a:latin typeface="Courier"/>
              </a:rPr>
              <a:t>0.0034 </a:t>
            </a:r>
            <a:r>
              <a:rPr sz="1200" dirty="0">
                <a:latin typeface="Courier"/>
              </a:rPr>
              <a:t>
## 2  mass-corrected W Exploration            0.05547002         345  </a:t>
            </a:r>
            <a:r>
              <a:rPr sz="1200" b="1" dirty="0">
                <a:latin typeface="Courier"/>
              </a:rPr>
              <a:t>0.0555 </a:t>
            </a:r>
            <a:r>
              <a:rPr lang="en-AU" sz="1200" b="1" dirty="0">
                <a:latin typeface="Courier"/>
              </a:rPr>
              <a:t>0.0029 </a:t>
            </a:r>
            <a:r>
              <a:rPr sz="1200" dirty="0">
                <a:latin typeface="Courier"/>
              </a:rPr>
              <a:t>
## 3  mass-corrected W Exploration           -0.13969969         335 </a:t>
            </a:r>
            <a:r>
              <a:rPr sz="1200" b="1" dirty="0">
                <a:latin typeface="Courier"/>
              </a:rPr>
              <a:t>-0.1406 </a:t>
            </a:r>
            <a:r>
              <a:rPr lang="en-AU" sz="1200" b="1" dirty="0">
                <a:latin typeface="Courier"/>
              </a:rPr>
              <a:t>0.0030 </a:t>
            </a:r>
            <a:r>
              <a:rPr sz="1200" dirty="0">
                <a:latin typeface="Courier"/>
              </a:rPr>
              <a:t>
## 4             index   Dispersal         % -0.40000000         415 </a:t>
            </a:r>
            <a:r>
              <a:rPr sz="1200" b="1" dirty="0">
                <a:latin typeface="Courier"/>
              </a:rPr>
              <a:t>-0.4236 </a:t>
            </a:r>
            <a:r>
              <a:rPr lang="en-AU" sz="1200" b="1" dirty="0">
                <a:latin typeface="Courier"/>
              </a:rPr>
              <a:t>0.0024 </a:t>
            </a:r>
            <a:r>
              <a:rPr sz="1200" dirty="0">
                <a:latin typeface="Courier"/>
              </a:rPr>
              <a:t>
## 5             index   Dispersal         % -0.53000000         508 </a:t>
            </a:r>
            <a:r>
              <a:rPr sz="1200" b="1" dirty="0">
                <a:latin typeface="Courier"/>
              </a:rPr>
              <a:t>-0.5901 </a:t>
            </a:r>
            <a:r>
              <a:rPr lang="en-AU" sz="1200" b="1" dirty="0">
                <a:latin typeface="Courier"/>
              </a:rPr>
              <a:t>0.0020 </a:t>
            </a:r>
            <a:r>
              <a:rPr sz="1200" dirty="0">
                <a:latin typeface="Courier"/>
              </a:rPr>
              <a:t>
## 6                     Dispersal            0.87300000         462  </a:t>
            </a:r>
            <a:r>
              <a:rPr sz="1200" b="1" dirty="0">
                <a:latin typeface="Courier"/>
              </a:rPr>
              <a:t>1.3456</a:t>
            </a:r>
            <a:r>
              <a:rPr lang="en-AU" sz="1200" b="1" dirty="0">
                <a:latin typeface="Courier"/>
              </a:rPr>
              <a:t> 0.0022 </a:t>
            </a:r>
            <a:r>
              <a:rPr sz="1200" b="1" dirty="0">
                <a:latin typeface="Courier"/>
              </a:rPr>
              <a:t> </a:t>
            </a:r>
            <a:r>
              <a:rPr sz="1200" dirty="0">
                <a:latin typeface="Courier"/>
              </a:rPr>
              <a:t>
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078F0D-4D4E-520A-8645-8FA972F586EB}"/>
              </a:ext>
            </a:extLst>
          </p:cNvPr>
          <p:cNvSpPr txBox="1"/>
          <p:nvPr/>
        </p:nvSpPr>
        <p:spPr>
          <a:xfrm>
            <a:off x="1617785" y="1237957"/>
            <a:ext cx="61053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How do we know the confidence interval for each effect size??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E6AF6AC4-0EA7-1F08-0E52-EFABD79002AF}"/>
              </a:ext>
            </a:extLst>
          </p:cNvPr>
          <p:cNvSpPr txBox="1">
            <a:spLocks/>
          </p:cNvSpPr>
          <p:nvPr/>
        </p:nvSpPr>
        <p:spPr>
          <a:xfrm>
            <a:off x="-97929" y="4327793"/>
            <a:ext cx="3431428" cy="871539"/>
          </a:xfrm>
          <a:prstGeom prst="rect">
            <a:avLst/>
          </a:prstGeom>
        </p:spPr>
        <p:txBody>
          <a:bodyPr/>
          <a:lstStyle>
            <a:lvl1pPr marL="457189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377" indent="-457189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566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-457189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5943" indent="-457189" algn="l" defTabSz="457189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131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320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509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697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Font typeface="Arial"/>
              <a:buNone/>
            </a:pPr>
            <a:r>
              <a:rPr lang="en-AU" sz="1600" dirty="0" err="1">
                <a:latin typeface="Courier"/>
              </a:rPr>
              <a:t>metafor</a:t>
            </a:r>
            <a:r>
              <a:rPr lang="en-AU" sz="1600" dirty="0">
                <a:solidFill>
                  <a:srgbClr val="4070A0"/>
                </a:solidFill>
                <a:latin typeface="Courier"/>
              </a:rPr>
              <a:t>::</a:t>
            </a:r>
            <a:r>
              <a:rPr lang="en-AU" sz="1600" dirty="0">
                <a:solidFill>
                  <a:srgbClr val="06287E"/>
                </a:solidFill>
                <a:latin typeface="Courier"/>
              </a:rPr>
              <a:t>forest</a:t>
            </a:r>
            <a:r>
              <a:rPr lang="en-AU" sz="1600" dirty="0">
                <a:latin typeface="Courier"/>
              </a:rPr>
              <a:t>(</a:t>
            </a:r>
            <a:r>
              <a:rPr lang="en-AU" sz="1600" dirty="0">
                <a:solidFill>
                  <a:srgbClr val="7D9029"/>
                </a:solidFill>
                <a:latin typeface="Courier"/>
              </a:rPr>
              <a:t>x =</a:t>
            </a:r>
            <a:r>
              <a:rPr lang="en-AU" sz="1600" dirty="0">
                <a:latin typeface="Courier"/>
              </a:rPr>
              <a:t> </a:t>
            </a:r>
            <a:r>
              <a:rPr lang="en-AU" sz="1600" dirty="0" err="1">
                <a:latin typeface="Courier"/>
              </a:rPr>
              <a:t>zr_data</a:t>
            </a:r>
            <a:r>
              <a:rPr lang="en-AU" sz="1600" dirty="0" err="1">
                <a:solidFill>
                  <a:srgbClr val="4070A0"/>
                </a:solidFill>
                <a:latin typeface="Courier"/>
              </a:rPr>
              <a:t>$</a:t>
            </a:r>
            <a:r>
              <a:rPr lang="en-AU" sz="1600" dirty="0" err="1">
                <a:latin typeface="Courier"/>
              </a:rPr>
              <a:t>Zr</a:t>
            </a:r>
            <a:r>
              <a:rPr lang="en-AU" sz="1600" dirty="0">
                <a:latin typeface="Courier"/>
              </a:rPr>
              <a:t>[</a:t>
            </a:r>
            <a:r>
              <a:rPr lang="en-AU" sz="1600" dirty="0">
                <a:solidFill>
                  <a:srgbClr val="40A070"/>
                </a:solidFill>
                <a:latin typeface="Courier"/>
              </a:rPr>
              <a:t>1</a:t>
            </a:r>
            <a:r>
              <a:rPr lang="en-AU" sz="1600" dirty="0">
                <a:solidFill>
                  <a:srgbClr val="4070A0"/>
                </a:solidFill>
                <a:latin typeface="Courier"/>
              </a:rPr>
              <a:t>:</a:t>
            </a:r>
            <a:r>
              <a:rPr lang="en-AU" sz="1600" dirty="0">
                <a:solidFill>
                  <a:srgbClr val="40A070"/>
                </a:solidFill>
                <a:latin typeface="Courier"/>
              </a:rPr>
              <a:t>6</a:t>
            </a:r>
            <a:r>
              <a:rPr lang="en-AU" sz="1600" dirty="0">
                <a:latin typeface="Courier"/>
              </a:rPr>
              <a:t>], </a:t>
            </a:r>
            <a:r>
              <a:rPr lang="en-AU" sz="1600" dirty="0">
                <a:solidFill>
                  <a:srgbClr val="7D9029"/>
                </a:solidFill>
                <a:latin typeface="Courier"/>
              </a:rPr>
              <a:t>vi =</a:t>
            </a:r>
            <a:r>
              <a:rPr lang="en-AU" sz="1600" dirty="0">
                <a:latin typeface="Courier"/>
              </a:rPr>
              <a:t> </a:t>
            </a:r>
            <a:r>
              <a:rPr lang="en-AU" sz="1600" dirty="0" err="1">
                <a:latin typeface="Courier"/>
              </a:rPr>
              <a:t>zr_data</a:t>
            </a:r>
            <a:r>
              <a:rPr lang="en-AU" sz="1600" dirty="0" err="1">
                <a:solidFill>
                  <a:srgbClr val="4070A0"/>
                </a:solidFill>
                <a:latin typeface="Courier"/>
              </a:rPr>
              <a:t>$</a:t>
            </a:r>
            <a:r>
              <a:rPr lang="en-AU" sz="1600" dirty="0" err="1">
                <a:latin typeface="Courier"/>
              </a:rPr>
              <a:t>v_Zr</a:t>
            </a:r>
            <a:r>
              <a:rPr lang="en-AU" sz="1600" dirty="0">
                <a:latin typeface="Courier"/>
              </a:rPr>
              <a:t>[</a:t>
            </a:r>
            <a:r>
              <a:rPr lang="en-AU" sz="1600" dirty="0">
                <a:solidFill>
                  <a:srgbClr val="40A070"/>
                </a:solidFill>
                <a:latin typeface="Courier"/>
              </a:rPr>
              <a:t>1</a:t>
            </a:r>
            <a:r>
              <a:rPr lang="en-AU" sz="1600" dirty="0">
                <a:solidFill>
                  <a:srgbClr val="4070A0"/>
                </a:solidFill>
                <a:latin typeface="Courier"/>
              </a:rPr>
              <a:t>:</a:t>
            </a:r>
            <a:r>
              <a:rPr lang="en-AU" sz="1600" dirty="0">
                <a:solidFill>
                  <a:srgbClr val="40A070"/>
                </a:solidFill>
                <a:latin typeface="Courier"/>
              </a:rPr>
              <a:t>6</a:t>
            </a:r>
            <a:r>
              <a:rPr lang="en-AU" sz="1600" dirty="0">
                <a:latin typeface="Courier"/>
              </a:rPr>
              <a:t>], </a:t>
            </a:r>
            <a:r>
              <a:rPr lang="en-AU" sz="1600" dirty="0" err="1">
                <a:solidFill>
                  <a:srgbClr val="7D9029"/>
                </a:solidFill>
                <a:latin typeface="Courier"/>
              </a:rPr>
              <a:t>xlab</a:t>
            </a:r>
            <a:r>
              <a:rPr lang="en-AU" sz="1600" dirty="0">
                <a:solidFill>
                  <a:srgbClr val="7D9029"/>
                </a:solidFill>
                <a:latin typeface="Courier"/>
              </a:rPr>
              <a:t> =</a:t>
            </a:r>
            <a:r>
              <a:rPr lang="en-AU" sz="1600" dirty="0">
                <a:latin typeface="Courier"/>
              </a:rPr>
              <a:t> </a:t>
            </a:r>
            <a:r>
              <a:rPr lang="en-AU" sz="1600" dirty="0">
                <a:solidFill>
                  <a:srgbClr val="4070A0"/>
                </a:solidFill>
                <a:latin typeface="Courier"/>
              </a:rPr>
              <a:t>"Z-transformed Correlation (Zr)"</a:t>
            </a:r>
            <a:r>
              <a:rPr lang="en-AU" sz="1600" dirty="0">
                <a:latin typeface="Courier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0342192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C3AED4-1338-A841-962E-F511D70D03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386" y="1124328"/>
            <a:ext cx="8510153" cy="1325563"/>
          </a:xfrm>
        </p:spPr>
        <p:txBody>
          <a:bodyPr>
            <a:normAutofit/>
          </a:bodyPr>
          <a:lstStyle/>
          <a:p>
            <a:r>
              <a:rPr lang="en-US" sz="2800" dirty="0"/>
              <a:t>Standardized mean difference, SDM: Hedges’ </a:t>
            </a:r>
            <a:r>
              <a:rPr lang="en-US" sz="2800" i="1" dirty="0"/>
              <a:t>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5814730-2714-3844-BFBA-2A845DFE41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5282" y="2552739"/>
            <a:ext cx="2940410" cy="276744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FB53089-E62A-2E4C-881E-42069B4BC4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413" y="2552739"/>
            <a:ext cx="4361458" cy="369685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ECE8D57-60B6-ED4C-9DDF-3D3A55E9DF4E}"/>
                  </a:ext>
                </a:extLst>
              </p14:cNvPr>
              <p14:cNvContentPartPr/>
              <p14:nvPr/>
            </p14:nvContentPartPr>
            <p14:xfrm>
              <a:off x="3411696" y="3978897"/>
              <a:ext cx="360" cy="1699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ECE8D57-60B6-ED4C-9DDF-3D3A55E9DF4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403056" y="3970257"/>
                <a:ext cx="18000" cy="187560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itle 1">
            <a:extLst>
              <a:ext uri="{FF2B5EF4-FFF2-40B4-BE49-F238E27FC236}">
                <a16:creationId xmlns:a16="http://schemas.microsoft.com/office/drawing/2014/main" id="{FDADD920-D8FA-E05F-F936-556848121D32}"/>
              </a:ext>
            </a:extLst>
          </p:cNvPr>
          <p:cNvSpPr txBox="1">
            <a:spLocks/>
          </p:cNvSpPr>
          <p:nvPr/>
        </p:nvSpPr>
        <p:spPr>
          <a:xfrm>
            <a:off x="0" y="247110"/>
            <a:ext cx="89454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Let’s try calculating some effects statistics…contrast-based</a:t>
            </a:r>
          </a:p>
        </p:txBody>
      </p:sp>
    </p:spTree>
    <p:extLst>
      <p:ext uri="{BB962C8B-B14F-4D97-AF65-F5344CB8AC3E}">
        <p14:creationId xmlns:p14="http://schemas.microsoft.com/office/powerpoint/2010/main" val="2576998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AFDEB5-ABD8-94A1-3EE0-2F0A532796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b="1" dirty="0"/>
              <a:t>Workshop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EE5BB3-B47E-072E-96E9-FC83F4348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1861" y="1222625"/>
            <a:ext cx="8327204" cy="5139846"/>
          </a:xfrm>
        </p:spPr>
        <p:txBody>
          <a:bodyPr>
            <a:normAutofit fontScale="62500" lnSpcReduction="20000"/>
          </a:bodyPr>
          <a:lstStyle/>
          <a:p>
            <a:r>
              <a:rPr lang="en-US" b="1" dirty="0"/>
              <a:t>Part 1: 9:00 – 10:30</a:t>
            </a:r>
          </a:p>
          <a:p>
            <a:pPr lvl="1"/>
            <a:r>
              <a:rPr lang="en-US" dirty="0"/>
              <a:t>What is meta-analysis and why should we use it?</a:t>
            </a:r>
          </a:p>
          <a:p>
            <a:pPr lvl="1"/>
            <a:r>
              <a:rPr lang="en-US" dirty="0"/>
              <a:t>Effect size and sampling variance: the key data for meta-analysis</a:t>
            </a:r>
          </a:p>
          <a:p>
            <a:pPr lvl="3"/>
            <a:r>
              <a:rPr lang="en-US" dirty="0"/>
              <a:t>What are effect sizes?</a:t>
            </a:r>
          </a:p>
          <a:p>
            <a:pPr lvl="3"/>
            <a:r>
              <a:rPr lang="en-US" dirty="0"/>
              <a:t>What types are out there and when to use?</a:t>
            </a:r>
          </a:p>
          <a:p>
            <a:pPr lvl="3"/>
            <a:r>
              <a:rPr lang="en-US" dirty="0"/>
              <a:t>Standardizing effect estimates – nuisance heterogeneity </a:t>
            </a:r>
          </a:p>
          <a:p>
            <a:pPr lvl="3"/>
            <a:r>
              <a:rPr lang="en-US" b="1" i="1" dirty="0"/>
              <a:t>Interpreting effect sizes and transformations</a:t>
            </a:r>
          </a:p>
          <a:p>
            <a:pPr lvl="3"/>
            <a:r>
              <a:rPr lang="en-US" b="1" i="1" dirty="0"/>
              <a:t>Assumptions, limitations, and common challenges</a:t>
            </a:r>
          </a:p>
          <a:p>
            <a:r>
              <a:rPr lang="en-US" b="1" dirty="0"/>
              <a:t>Part 2: 11:00 – 12:30 </a:t>
            </a:r>
          </a:p>
          <a:p>
            <a:pPr lvl="1"/>
            <a:r>
              <a:rPr lang="en-US" dirty="0"/>
              <a:t>Meta-analytic modelling </a:t>
            </a:r>
          </a:p>
          <a:p>
            <a:pPr lvl="3"/>
            <a:r>
              <a:rPr lang="en-US" dirty="0"/>
              <a:t>Fixed and random effect meta-analyses</a:t>
            </a:r>
          </a:p>
          <a:p>
            <a:pPr lvl="3"/>
            <a:r>
              <a:rPr lang="en-US" dirty="0"/>
              <a:t>Multi-level meta-analytic models (MLMA): The main types in comparative physiology</a:t>
            </a:r>
          </a:p>
          <a:p>
            <a:pPr lvl="5"/>
            <a:r>
              <a:rPr lang="en-US" dirty="0"/>
              <a:t>Non-independence – phylogeny, study, species, shared controls</a:t>
            </a:r>
          </a:p>
          <a:p>
            <a:pPr lvl="5"/>
            <a:r>
              <a:rPr lang="en-US" dirty="0"/>
              <a:t>Robust </a:t>
            </a:r>
            <a:r>
              <a:rPr lang="en-US"/>
              <a:t>variance estimation</a:t>
            </a:r>
            <a:endParaRPr lang="en-US" dirty="0"/>
          </a:p>
          <a:p>
            <a:pPr lvl="5"/>
            <a:r>
              <a:rPr lang="en-US" dirty="0"/>
              <a:t>Sensitivity analyses</a:t>
            </a:r>
          </a:p>
          <a:p>
            <a:pPr lvl="3"/>
            <a:r>
              <a:rPr lang="en-US" b="1" i="1" dirty="0"/>
              <a:t>Meta-regression and heterogeneity </a:t>
            </a:r>
          </a:p>
          <a:p>
            <a:pPr lvl="3"/>
            <a:r>
              <a:rPr lang="en-US" b="1" i="1" dirty="0"/>
              <a:t>Interpreting and reporting meta-analytic model output</a:t>
            </a:r>
          </a:p>
          <a:p>
            <a:pPr lvl="3"/>
            <a:r>
              <a:rPr lang="en-US" dirty="0"/>
              <a:t>Publication bias </a:t>
            </a:r>
          </a:p>
          <a:p>
            <a:pPr lvl="5"/>
            <a:r>
              <a:rPr lang="en-US" dirty="0"/>
              <a:t>Time-lag, reporting bias</a:t>
            </a:r>
          </a:p>
          <a:p>
            <a:pPr lvl="5"/>
            <a:r>
              <a:rPr lang="en-US" b="1" i="1" dirty="0"/>
              <a:t>Detecting and correcting</a:t>
            </a:r>
          </a:p>
          <a:p>
            <a:r>
              <a:rPr lang="en-US" b="1" dirty="0"/>
              <a:t>Part 3:</a:t>
            </a:r>
            <a:r>
              <a:rPr lang="en-US" dirty="0"/>
              <a:t> </a:t>
            </a:r>
            <a:r>
              <a:rPr lang="en-US" b="1" dirty="0"/>
              <a:t>14:45 – 16:00 </a:t>
            </a:r>
          </a:p>
          <a:p>
            <a:pPr lvl="1"/>
            <a:r>
              <a:rPr lang="en-US" dirty="0"/>
              <a:t>Help (advice) with your own meta-analysis! (if you need it)</a:t>
            </a:r>
          </a:p>
          <a:p>
            <a:pPr lvl="3"/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103940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728201-B12A-7840-9F76-7ADFA0F8E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154335"/>
            <a:ext cx="8229600" cy="1143000"/>
          </a:xfrm>
        </p:spPr>
        <p:txBody>
          <a:bodyPr>
            <a:normAutofit/>
          </a:bodyPr>
          <a:lstStyle/>
          <a:p>
            <a:r>
              <a:rPr lang="en-US" sz="2800" dirty="0"/>
              <a:t>Sampling (error) variance for Hedges’ </a:t>
            </a:r>
            <a:r>
              <a:rPr lang="en-US" sz="2800" i="1" dirty="0"/>
              <a:t>d </a:t>
            </a:r>
            <a:r>
              <a:rPr lang="en-US" sz="2800" dirty="0"/>
              <a:t>(SMD)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77574B-C69E-D144-9A33-D32DCE5439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3549" y="2433969"/>
            <a:ext cx="5886450" cy="1828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6D3D2AB-858A-7742-851D-7E0BBBEBBB76}"/>
              </a:ext>
            </a:extLst>
          </p:cNvPr>
          <p:cNvSpPr txBox="1"/>
          <p:nvPr/>
        </p:nvSpPr>
        <p:spPr>
          <a:xfrm>
            <a:off x="548053" y="3937738"/>
            <a:ext cx="83044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square-root of this is the “standard error (SE)” of Hedges’ </a:t>
            </a:r>
            <a:r>
              <a:rPr lang="en-US" sz="2400" i="1" dirty="0"/>
              <a:t>d.</a:t>
            </a:r>
            <a:r>
              <a:rPr lang="en-US" sz="2400" dirty="0"/>
              <a:t> 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6103E3D-E097-DDEF-1830-47E80CE781B1}"/>
              </a:ext>
            </a:extLst>
          </p:cNvPr>
          <p:cNvSpPr txBox="1">
            <a:spLocks/>
          </p:cNvSpPr>
          <p:nvPr/>
        </p:nvSpPr>
        <p:spPr>
          <a:xfrm>
            <a:off x="0" y="250246"/>
            <a:ext cx="89454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Let’s try calculating some effects statistics…contrast-based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63BC641-5302-DE97-75F5-ED7304E024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79947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86103E3D-E097-DDEF-1830-47E80CE781B1}"/>
              </a:ext>
            </a:extLst>
          </p:cNvPr>
          <p:cNvSpPr txBox="1">
            <a:spLocks/>
          </p:cNvSpPr>
          <p:nvPr/>
        </p:nvSpPr>
        <p:spPr>
          <a:xfrm>
            <a:off x="0" y="250246"/>
            <a:ext cx="89454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Let’s try calculating some effects statistics…contrast-based</a:t>
            </a:r>
          </a:p>
        </p:txBody>
      </p:sp>
      <p:pic>
        <p:nvPicPr>
          <p:cNvPr id="7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781F07B-4C7C-CE8B-23A0-F7B38449AA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69189" y="4664096"/>
            <a:ext cx="6091760" cy="2193904"/>
          </a:xfrm>
        </p:spPr>
      </p:pic>
      <p:pic>
        <p:nvPicPr>
          <p:cNvPr id="8" name="Picture 7" descr="Chart, box and whisker chart&#10;&#10;Description automatically generated">
            <a:extLst>
              <a:ext uri="{FF2B5EF4-FFF2-40B4-BE49-F238E27FC236}">
                <a16:creationId xmlns:a16="http://schemas.microsoft.com/office/drawing/2014/main" id="{C83ECB29-65AB-5050-A2B8-47DF27D886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7963"/>
          <a:stretch/>
        </p:blipFill>
        <p:spPr>
          <a:xfrm>
            <a:off x="372437" y="1426025"/>
            <a:ext cx="3964014" cy="2993123"/>
          </a:xfrm>
          <a:prstGeom prst="rect">
            <a:avLst/>
          </a:prstGeom>
        </p:spPr>
      </p:pic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08B5B909-81E2-1D4B-2C5C-56FB95256B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5828" y="1353154"/>
            <a:ext cx="3744658" cy="3169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53567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81791"/>
            <a:ext cx="8229600" cy="4525963"/>
          </a:xfrm>
        </p:spPr>
        <p:txBody>
          <a:bodyPr>
            <a:normAutofit fontScale="77500" lnSpcReduction="20000"/>
          </a:bodyPr>
          <a:lstStyle/>
          <a:p>
            <a:pPr indent="0">
              <a:buNone/>
            </a:pPr>
            <a:r>
              <a:rPr lang="en-AU" i="1" dirty="0">
                <a:solidFill>
                  <a:srgbClr val="60A0B0"/>
                </a:solidFill>
                <a:latin typeface="Courier"/>
              </a:rPr>
              <a:t># remove irrelevant columns for this tutorial &amp; select first 10 effect sizes to illustrate </a:t>
            </a:r>
            <a:r>
              <a:rPr lang="en-AU" i="1" dirty="0" err="1">
                <a:solidFill>
                  <a:srgbClr val="60A0B0"/>
                </a:solidFill>
                <a:latin typeface="Courier"/>
              </a:rPr>
              <a:t>escalc</a:t>
            </a:r>
            <a:r>
              <a:rPr lang="en-AU" i="1" dirty="0">
                <a:solidFill>
                  <a:srgbClr val="60A0B0"/>
                </a:solidFill>
                <a:latin typeface="Courier"/>
              </a:rPr>
              <a:t> function</a:t>
            </a:r>
            <a:br>
              <a:rPr lang="en-AU" dirty="0"/>
            </a:br>
            <a:endParaRPr lang="en-AU" dirty="0">
              <a:latin typeface="Courier"/>
            </a:endParaRPr>
          </a:p>
          <a:p>
            <a:pPr indent="0">
              <a:buNone/>
            </a:pPr>
            <a:r>
              <a:rPr dirty="0" err="1">
                <a:latin typeface="Courier"/>
              </a:rPr>
              <a:t>contrast_data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 err="1">
                <a:solidFill>
                  <a:srgbClr val="06287E"/>
                </a:solidFill>
                <a:latin typeface="Courier"/>
              </a:rPr>
              <a:t>read.csv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70A0"/>
                </a:solidFill>
                <a:latin typeface="Courier"/>
              </a:rPr>
              <a:t>"https://</a:t>
            </a:r>
            <a:r>
              <a:rPr dirty="0" err="1">
                <a:solidFill>
                  <a:srgbClr val="4070A0"/>
                </a:solidFill>
                <a:latin typeface="Courier"/>
              </a:rPr>
              <a:t>raw.githubusercontent.com</a:t>
            </a:r>
            <a:r>
              <a:rPr dirty="0">
                <a:solidFill>
                  <a:srgbClr val="4070A0"/>
                </a:solidFill>
                <a:latin typeface="Courier"/>
              </a:rPr>
              <a:t>/daniel1noble/meta-workshop/</a:t>
            </a:r>
            <a:r>
              <a:rPr dirty="0" err="1">
                <a:solidFill>
                  <a:srgbClr val="4070A0"/>
                </a:solidFill>
                <a:latin typeface="Courier"/>
              </a:rPr>
              <a:t>gh</a:t>
            </a:r>
            <a:r>
              <a:rPr dirty="0">
                <a:solidFill>
                  <a:srgbClr val="4070A0"/>
                </a:solidFill>
                <a:latin typeface="Courier"/>
              </a:rPr>
              <a:t>-pages/data/</a:t>
            </a:r>
            <a:r>
              <a:rPr dirty="0" err="1">
                <a:solidFill>
                  <a:srgbClr val="4070A0"/>
                </a:solidFill>
                <a:latin typeface="Courier"/>
              </a:rPr>
              <a:t>pop_disp_raw_data.csv</a:t>
            </a:r>
            <a:r>
              <a:rPr dirty="0">
                <a:solidFill>
                  <a:srgbClr val="4070A0"/>
                </a:solidFill>
                <a:latin typeface="Courier"/>
              </a:rPr>
              <a:t>"</a:t>
            </a:r>
            <a:r>
              <a:rPr dirty="0">
                <a:latin typeface="Courier"/>
              </a:rPr>
              <a:t>) </a:t>
            </a:r>
            <a:r>
              <a:rPr dirty="0">
                <a:solidFill>
                  <a:srgbClr val="4070A0"/>
                </a:solidFill>
                <a:latin typeface="Courier"/>
              </a:rPr>
              <a:t>%&gt;%</a:t>
            </a:r>
            <a:br>
              <a:rPr dirty="0"/>
            </a:br>
            <a:r>
              <a:rPr dirty="0">
                <a:latin typeface="Courier"/>
              </a:rPr>
              <a:t>  </a:t>
            </a:r>
            <a:r>
              <a:rPr dirty="0" err="1">
                <a:latin typeface="Courier"/>
              </a:rPr>
              <a:t>dplyr</a:t>
            </a:r>
            <a:r>
              <a:rPr dirty="0">
                <a:solidFill>
                  <a:srgbClr val="4070A0"/>
                </a:solidFill>
                <a:latin typeface="Courier"/>
              </a:rPr>
              <a:t>::</a:t>
            </a:r>
            <a:r>
              <a:rPr dirty="0">
                <a:solidFill>
                  <a:srgbClr val="06287E"/>
                </a:solidFill>
                <a:latin typeface="Courier"/>
              </a:rPr>
              <a:t>select</a:t>
            </a:r>
            <a:r>
              <a:rPr dirty="0">
                <a:latin typeface="Courier"/>
              </a:rPr>
              <a:t>(</a:t>
            </a:r>
            <a:r>
              <a:rPr dirty="0" err="1">
                <a:latin typeface="Courier"/>
              </a:rPr>
              <a:t>study_ID</a:t>
            </a:r>
            <a:r>
              <a:rPr dirty="0">
                <a:latin typeface="Courier"/>
              </a:rPr>
              <a:t>, taxa, species, trait, response, </a:t>
            </a:r>
            <a:r>
              <a:rPr dirty="0" err="1">
                <a:latin typeface="Courier"/>
              </a:rPr>
              <a:t>response_unit</a:t>
            </a:r>
            <a:r>
              <a:rPr dirty="0">
                <a:latin typeface="Courier"/>
              </a:rPr>
              <a:t>, </a:t>
            </a:r>
            <a:r>
              <a:rPr dirty="0" err="1">
                <a:latin typeface="Courier"/>
              </a:rPr>
              <a:t>mean_core</a:t>
            </a:r>
            <a:r>
              <a:rPr dirty="0">
                <a:latin typeface="Courier"/>
              </a:rPr>
              <a:t>, </a:t>
            </a:r>
            <a:r>
              <a:rPr dirty="0" err="1">
                <a:latin typeface="Courier"/>
              </a:rPr>
              <a:t>sd_core</a:t>
            </a:r>
            <a:r>
              <a:rPr dirty="0">
                <a:latin typeface="Courier"/>
              </a:rPr>
              <a:t>, </a:t>
            </a:r>
            <a:r>
              <a:rPr dirty="0" err="1">
                <a:latin typeface="Courier"/>
              </a:rPr>
              <a:t>n_core</a:t>
            </a:r>
            <a:r>
              <a:rPr dirty="0">
                <a:latin typeface="Courier"/>
              </a:rPr>
              <a:t>, </a:t>
            </a:r>
            <a:r>
              <a:rPr dirty="0" err="1">
                <a:latin typeface="Courier"/>
              </a:rPr>
              <a:t>mean_front</a:t>
            </a:r>
            <a:r>
              <a:rPr dirty="0">
                <a:latin typeface="Courier"/>
              </a:rPr>
              <a:t>, </a:t>
            </a:r>
            <a:r>
              <a:rPr dirty="0" err="1">
                <a:latin typeface="Courier"/>
              </a:rPr>
              <a:t>sd_front</a:t>
            </a:r>
            <a:r>
              <a:rPr dirty="0">
                <a:latin typeface="Courier"/>
              </a:rPr>
              <a:t>, </a:t>
            </a:r>
            <a:r>
              <a:rPr dirty="0" err="1">
                <a:latin typeface="Courier"/>
              </a:rPr>
              <a:t>n_front</a:t>
            </a:r>
            <a:r>
              <a:rPr dirty="0">
                <a:latin typeface="Courier"/>
              </a:rPr>
              <a:t>) </a:t>
            </a:r>
            <a:r>
              <a:rPr dirty="0">
                <a:solidFill>
                  <a:srgbClr val="4070A0"/>
                </a:solidFill>
                <a:latin typeface="Courier"/>
              </a:rPr>
              <a:t>%&gt;%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dplyr</a:t>
            </a:r>
            <a:r>
              <a:rPr dirty="0">
                <a:solidFill>
                  <a:srgbClr val="4070A0"/>
                </a:solidFill>
                <a:latin typeface="Courier"/>
              </a:rPr>
              <a:t>::</a:t>
            </a:r>
            <a:r>
              <a:rPr dirty="0" err="1">
                <a:solidFill>
                  <a:srgbClr val="06287E"/>
                </a:solidFill>
                <a:latin typeface="Courier"/>
              </a:rPr>
              <a:t>top_n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A070"/>
                </a:solidFill>
                <a:latin typeface="Courier"/>
              </a:rPr>
              <a:t>10</a:t>
            </a:r>
            <a:r>
              <a:rPr dirty="0">
                <a:latin typeface="Courier"/>
              </a:rPr>
              <a:t>)</a:t>
            </a:r>
            <a:endParaRPr i="1" dirty="0">
              <a:solidFill>
                <a:srgbClr val="60A0B0"/>
              </a:solidFill>
              <a:latin typeface="Courier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533B54-226E-1FA6-611A-CA7D02231938}"/>
              </a:ext>
            </a:extLst>
          </p:cNvPr>
          <p:cNvSpPr txBox="1"/>
          <p:nvPr/>
        </p:nvSpPr>
        <p:spPr>
          <a:xfrm>
            <a:off x="1718441" y="1552852"/>
            <a:ext cx="5707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https://daniel1noble.github.io/meta-workshop/effect-size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159D2C9-B22E-F370-85A2-C9B513AF0C42}"/>
              </a:ext>
            </a:extLst>
          </p:cNvPr>
          <p:cNvSpPr txBox="1">
            <a:spLocks/>
          </p:cNvSpPr>
          <p:nvPr/>
        </p:nvSpPr>
        <p:spPr>
          <a:xfrm>
            <a:off x="0" y="250246"/>
            <a:ext cx="89454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Let’s try calculating some effects statistics …contrast-based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287" y="1077310"/>
            <a:ext cx="8812924" cy="5462750"/>
          </a:xfrm>
        </p:spPr>
        <p:txBody>
          <a:bodyPr>
            <a:noAutofit/>
          </a:bodyPr>
          <a:lstStyle/>
          <a:p>
            <a:pPr indent="0">
              <a:buNone/>
            </a:pPr>
            <a:r>
              <a:rPr sz="1200" i="1" dirty="0">
                <a:solidFill>
                  <a:srgbClr val="60A0B0"/>
                </a:solidFill>
                <a:latin typeface="Courier"/>
              </a:rPr>
              <a:t># Calculate Hedges' g as g = effect size and </a:t>
            </a:r>
            <a:r>
              <a:rPr sz="1200" i="1" dirty="0" err="1">
                <a:solidFill>
                  <a:srgbClr val="60A0B0"/>
                </a:solidFill>
                <a:latin typeface="Courier"/>
              </a:rPr>
              <a:t>v_g</a:t>
            </a:r>
            <a:r>
              <a:rPr sz="1200" i="1" dirty="0">
                <a:solidFill>
                  <a:srgbClr val="60A0B0"/>
                </a:solidFill>
                <a:latin typeface="Courier"/>
              </a:rPr>
              <a:t> = sampling variances, where m1i = mean of edge population, n1i = sample size of edge population, sd1i = standard deviation of edge population, m2i = mean of core population, n2i = sample size of core population, sd2i = standard deviation of core population.</a:t>
            </a:r>
            <a:br>
              <a:rPr sz="1200" dirty="0"/>
            </a:br>
            <a:r>
              <a:rPr sz="1200" dirty="0" err="1">
                <a:latin typeface="Courier"/>
              </a:rPr>
              <a:t>contrast_data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007020"/>
                </a:solidFill>
                <a:latin typeface="Courier"/>
              </a:rPr>
              <a:t>&lt;-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metafor</a:t>
            </a:r>
            <a:r>
              <a:rPr sz="1200" dirty="0">
                <a:solidFill>
                  <a:srgbClr val="4070A0"/>
                </a:solidFill>
                <a:latin typeface="Courier"/>
              </a:rPr>
              <a:t>::</a:t>
            </a:r>
            <a:r>
              <a:rPr sz="1200" dirty="0" err="1">
                <a:solidFill>
                  <a:srgbClr val="06287E"/>
                </a:solidFill>
                <a:latin typeface="Courier"/>
              </a:rPr>
              <a:t>escalc</a:t>
            </a:r>
            <a:r>
              <a:rPr sz="1200" dirty="0">
                <a:latin typeface="Courier"/>
              </a:rPr>
              <a:t>(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measure =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"SMD"</a:t>
            </a:r>
            <a:r>
              <a:rPr sz="1200" dirty="0">
                <a:latin typeface="Courier"/>
              </a:rPr>
              <a:t>, 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m1i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mean_front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n1i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n_front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sd1i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sd_front</a:t>
            </a:r>
            <a:r>
              <a:rPr sz="1200" dirty="0">
                <a:latin typeface="Courier"/>
              </a:rPr>
              <a:t>,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m2i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mean_core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n2i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n_core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sd2i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sd_core</a:t>
            </a:r>
            <a:r>
              <a:rPr sz="1200" dirty="0">
                <a:latin typeface="Courier"/>
              </a:rPr>
              <a:t>, 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data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contrast_data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solidFill>
                  <a:srgbClr val="7D9029"/>
                </a:solidFill>
                <a:latin typeface="Courier"/>
              </a:rPr>
              <a:t>var.names</a:t>
            </a:r>
            <a:r>
              <a:rPr sz="1200" dirty="0">
                <a:solidFill>
                  <a:srgbClr val="7D9029"/>
                </a:solidFill>
                <a:latin typeface="Courier"/>
              </a:rPr>
              <a:t>=</a:t>
            </a:r>
            <a:r>
              <a:rPr sz="1200" dirty="0">
                <a:solidFill>
                  <a:srgbClr val="06287E"/>
                </a:solidFill>
                <a:latin typeface="Courier"/>
              </a:rPr>
              <a:t>c</a:t>
            </a:r>
            <a:r>
              <a:rPr sz="1200" dirty="0">
                <a:latin typeface="Courier"/>
              </a:rPr>
              <a:t>(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"g"</a:t>
            </a:r>
            <a:r>
              <a:rPr sz="1200" dirty="0">
                <a:latin typeface="Courier"/>
              </a:rPr>
              <a:t>,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sz="1200" dirty="0" err="1">
                <a:solidFill>
                  <a:srgbClr val="4070A0"/>
                </a:solidFill>
                <a:latin typeface="Courier"/>
              </a:rPr>
              <a:t>v_g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sz="1200" dirty="0">
                <a:latin typeface="Courier"/>
              </a:rPr>
              <a:t>))</a:t>
            </a:r>
            <a:br>
              <a:rPr sz="1200" dirty="0"/>
            </a:br>
            <a:r>
              <a:rPr sz="1200" dirty="0" err="1">
                <a:latin typeface="Courier"/>
              </a:rPr>
              <a:t>contrast_data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%&gt;%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06287E"/>
                </a:solidFill>
                <a:latin typeface="Courier"/>
              </a:rPr>
              <a:t>select</a:t>
            </a:r>
            <a:r>
              <a:rPr sz="1200" dirty="0">
                <a:latin typeface="Courier"/>
              </a:rPr>
              <a:t>(</a:t>
            </a:r>
            <a:r>
              <a:rPr sz="1200" dirty="0" err="1">
                <a:latin typeface="Courier"/>
              </a:rPr>
              <a:t>study_ID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mean_core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sd_core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n_core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mean_front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sd_front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n_front</a:t>
            </a:r>
            <a:r>
              <a:rPr sz="1200" dirty="0">
                <a:latin typeface="Courier"/>
              </a:rPr>
              <a:t>, g, </a:t>
            </a:r>
            <a:r>
              <a:rPr sz="1200" dirty="0" err="1">
                <a:latin typeface="Courier"/>
              </a:rPr>
              <a:t>v_g</a:t>
            </a:r>
            <a:r>
              <a:rPr sz="1200" dirty="0">
                <a:latin typeface="Courier"/>
              </a:rPr>
              <a:t>)</a:t>
            </a:r>
          </a:p>
          <a:p>
            <a:pPr indent="0">
              <a:buNone/>
            </a:pPr>
            <a:r>
              <a:rPr sz="1200" dirty="0">
                <a:latin typeface="Courier"/>
              </a:rPr>
              <a:t>## 
##    </a:t>
            </a:r>
            <a:r>
              <a:rPr sz="1200" dirty="0" err="1">
                <a:latin typeface="Courier"/>
              </a:rPr>
              <a:t>study_ID</a:t>
            </a:r>
            <a:r>
              <a:rPr sz="1200" dirty="0">
                <a:latin typeface="Courier"/>
              </a:rPr>
              <a:t>    </a:t>
            </a:r>
            <a:r>
              <a:rPr sz="1200" dirty="0" err="1">
                <a:latin typeface="Courier"/>
              </a:rPr>
              <a:t>mean_core</a:t>
            </a:r>
            <a:r>
              <a:rPr sz="1200" dirty="0">
                <a:latin typeface="Courier"/>
              </a:rPr>
              <a:t>      </a:t>
            </a:r>
            <a:r>
              <a:rPr sz="1200" dirty="0" err="1">
                <a:latin typeface="Courier"/>
              </a:rPr>
              <a:t>sd_core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n_core</a:t>
            </a:r>
            <a:r>
              <a:rPr sz="1200" dirty="0">
                <a:latin typeface="Courier"/>
              </a:rPr>
              <a:t>   </a:t>
            </a:r>
            <a:r>
              <a:rPr sz="1200" dirty="0" err="1">
                <a:latin typeface="Courier"/>
              </a:rPr>
              <a:t>mean_front</a:t>
            </a:r>
            <a:r>
              <a:rPr sz="1200" dirty="0">
                <a:latin typeface="Courier"/>
              </a:rPr>
              <a:t>     </a:t>
            </a:r>
            <a:r>
              <a:rPr sz="1200" dirty="0" err="1">
                <a:latin typeface="Courier"/>
              </a:rPr>
              <a:t>sd_front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n_front</a:t>
            </a:r>
            <a:r>
              <a:rPr sz="1200" dirty="0">
                <a:latin typeface="Courier"/>
              </a:rPr>
              <a:t> 
## 1         </a:t>
            </a:r>
            <a:r>
              <a:rPr sz="1200" b="1" dirty="0">
                <a:latin typeface="Courier"/>
              </a:rPr>
              <a:t>9    0.8264591   0.41322957     98    0.9525292   0.58132296     161 </a:t>
            </a:r>
            <a:r>
              <a:rPr sz="1200" dirty="0">
                <a:latin typeface="Courier"/>
              </a:rPr>
              <a:t>
## 2        24    0.4333333   0.02804233    116    0.5116402   0.02698413     117 
## 3        34 2491.3240000 619.79470000     94 2528.9950000 603.98380000      96 
## 4        34 2491.3240000 619.79470000     94 2850.9130000 749.38730000      96 
## 5        37    1.3800000   0.18000000   2757    1.4400000   0.18000000     306 
## 6        37    1.3600000   0.17000000   2478    1.4100000   0.16000000     215 
##          g    </a:t>
            </a:r>
            <a:r>
              <a:rPr sz="1200" dirty="0" err="1">
                <a:latin typeface="Courier"/>
              </a:rPr>
              <a:t>v_g</a:t>
            </a:r>
            <a:r>
              <a:rPr sz="1200" dirty="0">
                <a:latin typeface="Courier"/>
              </a:rPr>
              <a:t> 
## 1   </a:t>
            </a:r>
            <a:r>
              <a:rPr sz="1200" b="1" dirty="0">
                <a:latin typeface="Courier"/>
              </a:rPr>
              <a:t>0.2398 0.0165 </a:t>
            </a:r>
            <a:r>
              <a:rPr sz="1200" dirty="0">
                <a:latin typeface="Courier"/>
              </a:rPr>
              <a:t>
## 2   2.8366 0.0344 
## 3   0.0613 0.0211 
## 4   0.5203 0.0218 
## 5   0.3333 0.0036 
## 6   0.2954 0.0051 
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EBDEA16-9961-DA28-6078-3A256BA2DA7C}"/>
              </a:ext>
            </a:extLst>
          </p:cNvPr>
          <p:cNvSpPr txBox="1">
            <a:spLocks/>
          </p:cNvSpPr>
          <p:nvPr/>
        </p:nvSpPr>
        <p:spPr>
          <a:xfrm>
            <a:off x="66287" y="0"/>
            <a:ext cx="89454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Let’s try calculating Hedges </a:t>
            </a:r>
            <a:r>
              <a:rPr lang="en-US" i="1" dirty="0"/>
              <a:t>g</a:t>
            </a:r>
            <a:r>
              <a:rPr lang="en-US" dirty="0"/>
              <a:t>…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287" y="1077310"/>
            <a:ext cx="8812924" cy="5462750"/>
          </a:xfrm>
        </p:spPr>
        <p:txBody>
          <a:bodyPr>
            <a:noAutofit/>
          </a:bodyPr>
          <a:lstStyle/>
          <a:p>
            <a:pPr indent="0">
              <a:buNone/>
            </a:pPr>
            <a:r>
              <a:rPr sz="1200" i="1" dirty="0">
                <a:solidFill>
                  <a:srgbClr val="60A0B0"/>
                </a:solidFill>
                <a:latin typeface="Courier"/>
              </a:rPr>
              <a:t># Calculate Hedges' g as g = effect size and </a:t>
            </a:r>
            <a:r>
              <a:rPr sz="1200" i="1" dirty="0" err="1">
                <a:solidFill>
                  <a:srgbClr val="60A0B0"/>
                </a:solidFill>
                <a:latin typeface="Courier"/>
              </a:rPr>
              <a:t>v_g</a:t>
            </a:r>
            <a:r>
              <a:rPr sz="1200" i="1" dirty="0">
                <a:solidFill>
                  <a:srgbClr val="60A0B0"/>
                </a:solidFill>
                <a:latin typeface="Courier"/>
              </a:rPr>
              <a:t> = sampling variances, where m1i = mean of edge population, n1i = sample size of edge population, sd1i = standard deviation of edge population, m2i = mean of core population, n2i = sample size of core population, sd2i = standard deviation of core population.</a:t>
            </a:r>
            <a:br>
              <a:rPr sz="1200" dirty="0"/>
            </a:br>
            <a:r>
              <a:rPr sz="1200" dirty="0" err="1">
                <a:latin typeface="Courier"/>
              </a:rPr>
              <a:t>contrast_data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007020"/>
                </a:solidFill>
                <a:latin typeface="Courier"/>
              </a:rPr>
              <a:t>&lt;-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metafor</a:t>
            </a:r>
            <a:r>
              <a:rPr sz="1200" dirty="0">
                <a:solidFill>
                  <a:srgbClr val="4070A0"/>
                </a:solidFill>
                <a:latin typeface="Courier"/>
              </a:rPr>
              <a:t>::</a:t>
            </a:r>
            <a:r>
              <a:rPr sz="1200" dirty="0" err="1">
                <a:solidFill>
                  <a:srgbClr val="06287E"/>
                </a:solidFill>
                <a:latin typeface="Courier"/>
              </a:rPr>
              <a:t>escalc</a:t>
            </a:r>
            <a:r>
              <a:rPr sz="1200" dirty="0">
                <a:latin typeface="Courier"/>
              </a:rPr>
              <a:t>(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measure =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"SMD"</a:t>
            </a:r>
            <a:r>
              <a:rPr sz="1200" dirty="0">
                <a:latin typeface="Courier"/>
              </a:rPr>
              <a:t>, 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m1i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mean_front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n1i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n_front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sd1i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sd_front</a:t>
            </a:r>
            <a:r>
              <a:rPr sz="1200" dirty="0">
                <a:latin typeface="Courier"/>
              </a:rPr>
              <a:t>,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m2i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mean_core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n2i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n_core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sd2i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sd_core</a:t>
            </a:r>
            <a:r>
              <a:rPr sz="1200" dirty="0">
                <a:latin typeface="Courier"/>
              </a:rPr>
              <a:t>, 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data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contrast_data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solidFill>
                  <a:srgbClr val="7D9029"/>
                </a:solidFill>
                <a:latin typeface="Courier"/>
              </a:rPr>
              <a:t>var.names</a:t>
            </a:r>
            <a:r>
              <a:rPr sz="1200" dirty="0">
                <a:solidFill>
                  <a:srgbClr val="7D9029"/>
                </a:solidFill>
                <a:latin typeface="Courier"/>
              </a:rPr>
              <a:t>=</a:t>
            </a:r>
            <a:r>
              <a:rPr sz="1200" dirty="0">
                <a:solidFill>
                  <a:srgbClr val="06287E"/>
                </a:solidFill>
                <a:latin typeface="Courier"/>
              </a:rPr>
              <a:t>c</a:t>
            </a:r>
            <a:r>
              <a:rPr sz="1200" dirty="0">
                <a:latin typeface="Courier"/>
              </a:rPr>
              <a:t>(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"g"</a:t>
            </a:r>
            <a:r>
              <a:rPr sz="1200" dirty="0">
                <a:latin typeface="Courier"/>
              </a:rPr>
              <a:t>,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sz="1200" dirty="0" err="1">
                <a:solidFill>
                  <a:srgbClr val="4070A0"/>
                </a:solidFill>
                <a:latin typeface="Courier"/>
              </a:rPr>
              <a:t>v_g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sz="1200" dirty="0">
                <a:latin typeface="Courier"/>
              </a:rPr>
              <a:t>))</a:t>
            </a:r>
            <a:br>
              <a:rPr sz="1200" dirty="0"/>
            </a:br>
            <a:r>
              <a:rPr sz="1200" dirty="0" err="1">
                <a:latin typeface="Courier"/>
              </a:rPr>
              <a:t>contrast_data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%&gt;%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06287E"/>
                </a:solidFill>
                <a:latin typeface="Courier"/>
              </a:rPr>
              <a:t>select</a:t>
            </a:r>
            <a:r>
              <a:rPr sz="1200" dirty="0">
                <a:latin typeface="Courier"/>
              </a:rPr>
              <a:t>(</a:t>
            </a:r>
            <a:r>
              <a:rPr sz="1200" dirty="0" err="1">
                <a:latin typeface="Courier"/>
              </a:rPr>
              <a:t>study_ID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mean_core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sd_core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n_core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mean_front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sd_front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n_front</a:t>
            </a:r>
            <a:r>
              <a:rPr sz="1200" dirty="0">
                <a:latin typeface="Courier"/>
              </a:rPr>
              <a:t>, g, </a:t>
            </a:r>
            <a:r>
              <a:rPr sz="1200" dirty="0" err="1">
                <a:latin typeface="Courier"/>
              </a:rPr>
              <a:t>v_g</a:t>
            </a:r>
            <a:r>
              <a:rPr sz="1200" dirty="0">
                <a:latin typeface="Courier"/>
              </a:rPr>
              <a:t>)</a:t>
            </a:r>
          </a:p>
          <a:p>
            <a:pPr indent="0">
              <a:buNone/>
            </a:pPr>
            <a:r>
              <a:rPr sz="1200" dirty="0">
                <a:latin typeface="Courier"/>
              </a:rPr>
              <a:t>## 
##    </a:t>
            </a:r>
            <a:r>
              <a:rPr sz="1200" dirty="0" err="1">
                <a:latin typeface="Courier"/>
              </a:rPr>
              <a:t>study_ID</a:t>
            </a:r>
            <a:r>
              <a:rPr sz="1200" dirty="0">
                <a:latin typeface="Courier"/>
              </a:rPr>
              <a:t>    </a:t>
            </a:r>
            <a:r>
              <a:rPr sz="1200" dirty="0" err="1">
                <a:latin typeface="Courier"/>
              </a:rPr>
              <a:t>mean_core</a:t>
            </a:r>
            <a:r>
              <a:rPr sz="1200" dirty="0">
                <a:latin typeface="Courier"/>
              </a:rPr>
              <a:t>      </a:t>
            </a:r>
            <a:r>
              <a:rPr sz="1200" dirty="0" err="1">
                <a:latin typeface="Courier"/>
              </a:rPr>
              <a:t>sd_core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n_core</a:t>
            </a:r>
            <a:r>
              <a:rPr sz="1200" dirty="0">
                <a:latin typeface="Courier"/>
              </a:rPr>
              <a:t>   </a:t>
            </a:r>
            <a:r>
              <a:rPr sz="1200" dirty="0" err="1">
                <a:latin typeface="Courier"/>
              </a:rPr>
              <a:t>mean_front</a:t>
            </a:r>
            <a:r>
              <a:rPr sz="1200" dirty="0">
                <a:latin typeface="Courier"/>
              </a:rPr>
              <a:t>     </a:t>
            </a:r>
            <a:r>
              <a:rPr sz="1200" dirty="0" err="1">
                <a:latin typeface="Courier"/>
              </a:rPr>
              <a:t>sd_front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n_front</a:t>
            </a:r>
            <a:r>
              <a:rPr sz="1200" dirty="0">
                <a:latin typeface="Courier"/>
              </a:rPr>
              <a:t> 
## 1         </a:t>
            </a:r>
            <a:r>
              <a:rPr sz="1200" b="1" dirty="0">
                <a:latin typeface="Courier"/>
              </a:rPr>
              <a:t>9    0.8264591   0.41322957     98    0.9525292   0.58132296     161 </a:t>
            </a:r>
            <a:r>
              <a:rPr sz="1200" dirty="0">
                <a:latin typeface="Courier"/>
              </a:rPr>
              <a:t>
## 2        24    0.4333333   0.02804233    116    0.5116402   0.02698413     117 
## 3        34 2491.3240000 619.79470000     94 2528.9950000 603.98380000      96 
## 4        34 2491.3240000 619.79470000     94 2850.9130000 749.38730000      96 
## 5        37    1.3800000   0.18000000   2757    1.4400000   0.18000000     306 
## 6        37    1.3600000   0.17000000   2478    1.4100000   0.16000000     215 
##          g    </a:t>
            </a:r>
            <a:r>
              <a:rPr sz="1200" dirty="0" err="1">
                <a:latin typeface="Courier"/>
              </a:rPr>
              <a:t>v_g</a:t>
            </a:r>
            <a:r>
              <a:rPr sz="1200" dirty="0">
                <a:latin typeface="Courier"/>
              </a:rPr>
              <a:t> 
## 1   </a:t>
            </a:r>
            <a:r>
              <a:rPr sz="1200" b="1" dirty="0">
                <a:latin typeface="Courier"/>
              </a:rPr>
              <a:t>0.2398 0.0165 </a:t>
            </a:r>
            <a:r>
              <a:rPr sz="1200" dirty="0">
                <a:latin typeface="Courier"/>
              </a:rPr>
              <a:t>
## 2   2.8366 0.0344 
## 3   0.0613 0.0211 
## 4   0.5203 0.0218 
## 5   0.3333 0.0036 
## 6   0.2954 0.0051 
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EBDEA16-9961-DA28-6078-3A256BA2DA7C}"/>
              </a:ext>
            </a:extLst>
          </p:cNvPr>
          <p:cNvSpPr txBox="1">
            <a:spLocks/>
          </p:cNvSpPr>
          <p:nvPr/>
        </p:nvSpPr>
        <p:spPr>
          <a:xfrm>
            <a:off x="66287" y="0"/>
            <a:ext cx="89454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Let’s try calculating Hedges </a:t>
            </a:r>
            <a:r>
              <a:rPr lang="en-US" i="1" dirty="0"/>
              <a:t>g</a:t>
            </a:r>
            <a:r>
              <a:rPr lang="en-US" dirty="0"/>
              <a:t>…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89F6F8-C681-C5B1-2D8C-89B2BA3A43F6}"/>
              </a:ext>
            </a:extLst>
          </p:cNvPr>
          <p:cNvSpPr txBox="1"/>
          <p:nvPr/>
        </p:nvSpPr>
        <p:spPr>
          <a:xfrm>
            <a:off x="2932386" y="4939861"/>
            <a:ext cx="57576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Interpret the first effect value for study 9. What does it tell us?</a:t>
            </a:r>
          </a:p>
        </p:txBody>
      </p:sp>
    </p:spTree>
    <p:extLst>
      <p:ext uri="{BB962C8B-B14F-4D97-AF65-F5344CB8AC3E}">
        <p14:creationId xmlns:p14="http://schemas.microsoft.com/office/powerpoint/2010/main" val="305013025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287" y="1077310"/>
            <a:ext cx="8812924" cy="5462750"/>
          </a:xfrm>
        </p:spPr>
        <p:txBody>
          <a:bodyPr>
            <a:noAutofit/>
          </a:bodyPr>
          <a:lstStyle/>
          <a:p>
            <a:pPr indent="0">
              <a:buNone/>
            </a:pPr>
            <a:r>
              <a:rPr sz="1200" i="1" dirty="0">
                <a:solidFill>
                  <a:srgbClr val="60A0B0"/>
                </a:solidFill>
                <a:latin typeface="Courier"/>
              </a:rPr>
              <a:t># Calculate Hedges' g as g = effect size and </a:t>
            </a:r>
            <a:r>
              <a:rPr sz="1200" i="1" dirty="0" err="1">
                <a:solidFill>
                  <a:srgbClr val="60A0B0"/>
                </a:solidFill>
                <a:latin typeface="Courier"/>
              </a:rPr>
              <a:t>v_g</a:t>
            </a:r>
            <a:r>
              <a:rPr sz="1200" i="1" dirty="0">
                <a:solidFill>
                  <a:srgbClr val="60A0B0"/>
                </a:solidFill>
                <a:latin typeface="Courier"/>
              </a:rPr>
              <a:t> = sampling variances, where m1i = mean of edge population, n1i = sample size of edge population, sd1i = standard deviation of edge population, m2i = mean of core population, n2i = sample size of core population, sd2i = standard deviation of core population.</a:t>
            </a:r>
            <a:br>
              <a:rPr sz="1200" dirty="0"/>
            </a:br>
            <a:r>
              <a:rPr sz="1200" dirty="0" err="1">
                <a:latin typeface="Courier"/>
              </a:rPr>
              <a:t>contrast_data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007020"/>
                </a:solidFill>
                <a:latin typeface="Courier"/>
              </a:rPr>
              <a:t>&lt;-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metafor</a:t>
            </a:r>
            <a:r>
              <a:rPr sz="1200" dirty="0">
                <a:solidFill>
                  <a:srgbClr val="4070A0"/>
                </a:solidFill>
                <a:latin typeface="Courier"/>
              </a:rPr>
              <a:t>::</a:t>
            </a:r>
            <a:r>
              <a:rPr sz="1200" dirty="0" err="1">
                <a:solidFill>
                  <a:srgbClr val="06287E"/>
                </a:solidFill>
                <a:latin typeface="Courier"/>
              </a:rPr>
              <a:t>escalc</a:t>
            </a:r>
            <a:r>
              <a:rPr sz="1200" dirty="0">
                <a:latin typeface="Courier"/>
              </a:rPr>
              <a:t>(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measure =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"SMD"</a:t>
            </a:r>
            <a:r>
              <a:rPr sz="1200" dirty="0">
                <a:latin typeface="Courier"/>
              </a:rPr>
              <a:t>, 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m1i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mean_front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n1i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n_front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sd1i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sd_front</a:t>
            </a:r>
            <a:r>
              <a:rPr sz="1200" dirty="0">
                <a:latin typeface="Courier"/>
              </a:rPr>
              <a:t>,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m2i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mean_core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n2i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n_core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sd2i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sd_core</a:t>
            </a:r>
            <a:r>
              <a:rPr sz="1200" dirty="0">
                <a:latin typeface="Courier"/>
              </a:rPr>
              <a:t>, 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data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contrast_data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solidFill>
                  <a:srgbClr val="7D9029"/>
                </a:solidFill>
                <a:latin typeface="Courier"/>
              </a:rPr>
              <a:t>var.names</a:t>
            </a:r>
            <a:r>
              <a:rPr sz="1200" dirty="0">
                <a:solidFill>
                  <a:srgbClr val="7D9029"/>
                </a:solidFill>
                <a:latin typeface="Courier"/>
              </a:rPr>
              <a:t>=</a:t>
            </a:r>
            <a:r>
              <a:rPr sz="1200" dirty="0">
                <a:solidFill>
                  <a:srgbClr val="06287E"/>
                </a:solidFill>
                <a:latin typeface="Courier"/>
              </a:rPr>
              <a:t>c</a:t>
            </a:r>
            <a:r>
              <a:rPr sz="1200" dirty="0">
                <a:latin typeface="Courier"/>
              </a:rPr>
              <a:t>(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"g"</a:t>
            </a:r>
            <a:r>
              <a:rPr sz="1200" dirty="0">
                <a:latin typeface="Courier"/>
              </a:rPr>
              <a:t>,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sz="1200" dirty="0" err="1">
                <a:solidFill>
                  <a:srgbClr val="4070A0"/>
                </a:solidFill>
                <a:latin typeface="Courier"/>
              </a:rPr>
              <a:t>v_g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sz="1200" dirty="0">
                <a:latin typeface="Courier"/>
              </a:rPr>
              <a:t>))</a:t>
            </a:r>
            <a:br>
              <a:rPr sz="1200" dirty="0"/>
            </a:br>
            <a:r>
              <a:rPr sz="1200" dirty="0" err="1">
                <a:latin typeface="Courier"/>
              </a:rPr>
              <a:t>contrast_data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%&gt;%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06287E"/>
                </a:solidFill>
                <a:latin typeface="Courier"/>
              </a:rPr>
              <a:t>select</a:t>
            </a:r>
            <a:r>
              <a:rPr sz="1200" dirty="0">
                <a:latin typeface="Courier"/>
              </a:rPr>
              <a:t>(</a:t>
            </a:r>
            <a:r>
              <a:rPr sz="1200" dirty="0" err="1">
                <a:latin typeface="Courier"/>
              </a:rPr>
              <a:t>study_ID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mean_core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sd_core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n_core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mean_front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sd_front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n_front</a:t>
            </a:r>
            <a:r>
              <a:rPr sz="1200" dirty="0">
                <a:latin typeface="Courier"/>
              </a:rPr>
              <a:t>, g, </a:t>
            </a:r>
            <a:r>
              <a:rPr sz="1200" dirty="0" err="1">
                <a:latin typeface="Courier"/>
              </a:rPr>
              <a:t>v_g</a:t>
            </a:r>
            <a:r>
              <a:rPr sz="1200" dirty="0">
                <a:latin typeface="Courier"/>
              </a:rPr>
              <a:t>)</a:t>
            </a:r>
          </a:p>
          <a:p>
            <a:pPr indent="0">
              <a:buNone/>
            </a:pPr>
            <a:r>
              <a:rPr sz="1200" dirty="0">
                <a:latin typeface="Courier"/>
              </a:rPr>
              <a:t>## 
##    </a:t>
            </a:r>
            <a:r>
              <a:rPr sz="1200" dirty="0" err="1">
                <a:latin typeface="Courier"/>
              </a:rPr>
              <a:t>study_ID</a:t>
            </a:r>
            <a:r>
              <a:rPr sz="1200" dirty="0">
                <a:latin typeface="Courier"/>
              </a:rPr>
              <a:t>    </a:t>
            </a:r>
            <a:r>
              <a:rPr sz="1200" dirty="0" err="1">
                <a:latin typeface="Courier"/>
              </a:rPr>
              <a:t>mean_core</a:t>
            </a:r>
            <a:r>
              <a:rPr sz="1200" dirty="0">
                <a:latin typeface="Courier"/>
              </a:rPr>
              <a:t>      </a:t>
            </a:r>
            <a:r>
              <a:rPr sz="1200" dirty="0" err="1">
                <a:latin typeface="Courier"/>
              </a:rPr>
              <a:t>sd_core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n_core</a:t>
            </a:r>
            <a:r>
              <a:rPr sz="1200" dirty="0">
                <a:latin typeface="Courier"/>
              </a:rPr>
              <a:t>   </a:t>
            </a:r>
            <a:r>
              <a:rPr sz="1200" dirty="0" err="1">
                <a:latin typeface="Courier"/>
              </a:rPr>
              <a:t>mean_front</a:t>
            </a:r>
            <a:r>
              <a:rPr sz="1200" dirty="0">
                <a:latin typeface="Courier"/>
              </a:rPr>
              <a:t>     </a:t>
            </a:r>
            <a:r>
              <a:rPr sz="1200" dirty="0" err="1">
                <a:latin typeface="Courier"/>
              </a:rPr>
              <a:t>sd_front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n_front</a:t>
            </a:r>
            <a:r>
              <a:rPr sz="1200" dirty="0">
                <a:latin typeface="Courier"/>
              </a:rPr>
              <a:t> 
## 1         </a:t>
            </a:r>
            <a:r>
              <a:rPr sz="1200" b="1" dirty="0">
                <a:latin typeface="Courier"/>
              </a:rPr>
              <a:t>9    0.8264591   0.41322957     98    0.9525292   0.58132296     161 </a:t>
            </a:r>
            <a:r>
              <a:rPr sz="1200" dirty="0">
                <a:latin typeface="Courier"/>
              </a:rPr>
              <a:t>
## 2        24    0.4333333   0.02804233    116    0.5116402   0.02698413     117 
## 3        34 2491.3240000 619.79470000     94 2528.9950000 603.98380000      96 
## 4        34 2491.3240000 619.79470000     94 2850.9130000 749.38730000      96 
## 5        37    1.3800000   0.18000000   2757    1.4400000   0.18000000     306 
## 6        37    1.3600000   0.17000000   2478    1.4100000   0.16000000     215 
##          g    </a:t>
            </a:r>
            <a:r>
              <a:rPr sz="1200" dirty="0" err="1">
                <a:latin typeface="Courier"/>
              </a:rPr>
              <a:t>v_g</a:t>
            </a:r>
            <a:r>
              <a:rPr sz="1200" dirty="0">
                <a:latin typeface="Courier"/>
              </a:rPr>
              <a:t> 
## 1   </a:t>
            </a:r>
            <a:r>
              <a:rPr sz="1200" b="1" dirty="0">
                <a:latin typeface="Courier"/>
              </a:rPr>
              <a:t>0.2398 0.0165 </a:t>
            </a:r>
            <a:r>
              <a:rPr sz="1200" dirty="0">
                <a:latin typeface="Courier"/>
              </a:rPr>
              <a:t>
## 2   2.8366 0.0344 
## 3   0.0613 0.0211 
## 4   0.5203 0.0218 
## 5   0.3333 0.0036 
## 6   0.2954 0.0051 
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EBDEA16-9961-DA28-6078-3A256BA2DA7C}"/>
              </a:ext>
            </a:extLst>
          </p:cNvPr>
          <p:cNvSpPr txBox="1">
            <a:spLocks/>
          </p:cNvSpPr>
          <p:nvPr/>
        </p:nvSpPr>
        <p:spPr>
          <a:xfrm>
            <a:off x="66287" y="0"/>
            <a:ext cx="89454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Let’s try calculating Hedges </a:t>
            </a:r>
            <a:r>
              <a:rPr lang="en-US" i="1" dirty="0"/>
              <a:t>g</a:t>
            </a:r>
            <a:r>
              <a:rPr lang="en-US" dirty="0"/>
              <a:t>…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89F6F8-C681-C5B1-2D8C-89B2BA3A43F6}"/>
              </a:ext>
            </a:extLst>
          </p:cNvPr>
          <p:cNvSpPr txBox="1"/>
          <p:nvPr/>
        </p:nvSpPr>
        <p:spPr>
          <a:xfrm>
            <a:off x="2932386" y="4939861"/>
            <a:ext cx="57576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Interpret the first effect value for study 9. What does it tell us?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Marginal population mean is </a:t>
            </a:r>
            <a:r>
              <a:rPr lang="en-US" b="1" i="1" dirty="0"/>
              <a:t>0.24 SD units higher </a:t>
            </a:r>
            <a:r>
              <a:rPr lang="en-US" dirty="0"/>
              <a:t>than core population mean (small effect)</a:t>
            </a:r>
          </a:p>
        </p:txBody>
      </p:sp>
    </p:spTree>
    <p:extLst>
      <p:ext uri="{BB962C8B-B14F-4D97-AF65-F5344CB8AC3E}">
        <p14:creationId xmlns:p14="http://schemas.microsoft.com/office/powerpoint/2010/main" val="162725791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287" y="1077310"/>
            <a:ext cx="8812924" cy="5462750"/>
          </a:xfrm>
        </p:spPr>
        <p:txBody>
          <a:bodyPr>
            <a:noAutofit/>
          </a:bodyPr>
          <a:lstStyle/>
          <a:p>
            <a:pPr indent="0">
              <a:buNone/>
            </a:pPr>
            <a:r>
              <a:rPr sz="1200" i="1" dirty="0">
                <a:solidFill>
                  <a:srgbClr val="60A0B0"/>
                </a:solidFill>
                <a:latin typeface="Courier"/>
              </a:rPr>
              <a:t># Calculate Hedges' g as g = effect size and </a:t>
            </a:r>
            <a:r>
              <a:rPr sz="1200" i="1" dirty="0" err="1">
                <a:solidFill>
                  <a:srgbClr val="60A0B0"/>
                </a:solidFill>
                <a:latin typeface="Courier"/>
              </a:rPr>
              <a:t>v_g</a:t>
            </a:r>
            <a:r>
              <a:rPr sz="1200" i="1" dirty="0">
                <a:solidFill>
                  <a:srgbClr val="60A0B0"/>
                </a:solidFill>
                <a:latin typeface="Courier"/>
              </a:rPr>
              <a:t> = sampling variances, where m1i = mean of edge population, n1i = sample size of edge population, sd1i = standard deviation of edge population, m2i = mean of core population, n2i = sample size of core population, sd2i = standard deviation of core population.</a:t>
            </a:r>
            <a:br>
              <a:rPr sz="1200" dirty="0"/>
            </a:br>
            <a:r>
              <a:rPr sz="1200" dirty="0" err="1">
                <a:latin typeface="Courier"/>
              </a:rPr>
              <a:t>contrast_data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007020"/>
                </a:solidFill>
                <a:latin typeface="Courier"/>
              </a:rPr>
              <a:t>&lt;-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metafor</a:t>
            </a:r>
            <a:r>
              <a:rPr sz="1200" dirty="0">
                <a:solidFill>
                  <a:srgbClr val="4070A0"/>
                </a:solidFill>
                <a:latin typeface="Courier"/>
              </a:rPr>
              <a:t>::</a:t>
            </a:r>
            <a:r>
              <a:rPr sz="1200" dirty="0" err="1">
                <a:solidFill>
                  <a:srgbClr val="06287E"/>
                </a:solidFill>
                <a:latin typeface="Courier"/>
              </a:rPr>
              <a:t>escalc</a:t>
            </a:r>
            <a:r>
              <a:rPr sz="1200" dirty="0">
                <a:latin typeface="Courier"/>
              </a:rPr>
              <a:t>(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measure =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"SMD"</a:t>
            </a:r>
            <a:r>
              <a:rPr sz="1200" dirty="0">
                <a:latin typeface="Courier"/>
              </a:rPr>
              <a:t>, 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m1i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mean_front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n1i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n_front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sd1i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sd_front</a:t>
            </a:r>
            <a:r>
              <a:rPr sz="1200" dirty="0">
                <a:latin typeface="Courier"/>
              </a:rPr>
              <a:t>,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m2i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mean_core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n2i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n_core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sd2i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sd_core</a:t>
            </a:r>
            <a:r>
              <a:rPr sz="1200" dirty="0">
                <a:latin typeface="Courier"/>
              </a:rPr>
              <a:t>, 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data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contrast_data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solidFill>
                  <a:srgbClr val="7D9029"/>
                </a:solidFill>
                <a:latin typeface="Courier"/>
              </a:rPr>
              <a:t>var.names</a:t>
            </a:r>
            <a:r>
              <a:rPr sz="1200" dirty="0">
                <a:solidFill>
                  <a:srgbClr val="7D9029"/>
                </a:solidFill>
                <a:latin typeface="Courier"/>
              </a:rPr>
              <a:t>=</a:t>
            </a:r>
            <a:r>
              <a:rPr sz="1200" dirty="0">
                <a:solidFill>
                  <a:srgbClr val="06287E"/>
                </a:solidFill>
                <a:latin typeface="Courier"/>
              </a:rPr>
              <a:t>c</a:t>
            </a:r>
            <a:r>
              <a:rPr sz="1200" dirty="0">
                <a:latin typeface="Courier"/>
              </a:rPr>
              <a:t>(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"g"</a:t>
            </a:r>
            <a:r>
              <a:rPr sz="1200" dirty="0">
                <a:latin typeface="Courier"/>
              </a:rPr>
              <a:t>,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sz="1200" dirty="0" err="1">
                <a:solidFill>
                  <a:srgbClr val="4070A0"/>
                </a:solidFill>
                <a:latin typeface="Courier"/>
              </a:rPr>
              <a:t>v_g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sz="1200" dirty="0">
                <a:latin typeface="Courier"/>
              </a:rPr>
              <a:t>))</a:t>
            </a:r>
            <a:br>
              <a:rPr sz="1200" dirty="0"/>
            </a:br>
            <a:r>
              <a:rPr sz="1200" dirty="0" err="1">
                <a:latin typeface="Courier"/>
              </a:rPr>
              <a:t>contrast_data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%&gt;%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06287E"/>
                </a:solidFill>
                <a:latin typeface="Courier"/>
              </a:rPr>
              <a:t>select</a:t>
            </a:r>
            <a:r>
              <a:rPr sz="1200" dirty="0">
                <a:latin typeface="Courier"/>
              </a:rPr>
              <a:t>(</a:t>
            </a:r>
            <a:r>
              <a:rPr sz="1200" dirty="0" err="1">
                <a:latin typeface="Courier"/>
              </a:rPr>
              <a:t>study_ID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mean_core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sd_core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n_core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mean_front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sd_front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n_front</a:t>
            </a:r>
            <a:r>
              <a:rPr sz="1200" dirty="0">
                <a:latin typeface="Courier"/>
              </a:rPr>
              <a:t>, g, </a:t>
            </a:r>
            <a:r>
              <a:rPr sz="1200" dirty="0" err="1">
                <a:latin typeface="Courier"/>
              </a:rPr>
              <a:t>v_g</a:t>
            </a:r>
            <a:r>
              <a:rPr sz="1200" dirty="0">
                <a:latin typeface="Courier"/>
              </a:rPr>
              <a:t>)</a:t>
            </a:r>
          </a:p>
          <a:p>
            <a:pPr indent="0">
              <a:buNone/>
            </a:pPr>
            <a:r>
              <a:rPr sz="1200" dirty="0">
                <a:latin typeface="Courier"/>
              </a:rPr>
              <a:t>## 
##    </a:t>
            </a:r>
            <a:r>
              <a:rPr sz="1200" dirty="0" err="1">
                <a:latin typeface="Courier"/>
              </a:rPr>
              <a:t>study_ID</a:t>
            </a:r>
            <a:r>
              <a:rPr sz="1200" dirty="0">
                <a:latin typeface="Courier"/>
              </a:rPr>
              <a:t>    </a:t>
            </a:r>
            <a:r>
              <a:rPr sz="1200" dirty="0" err="1">
                <a:latin typeface="Courier"/>
              </a:rPr>
              <a:t>mean_core</a:t>
            </a:r>
            <a:r>
              <a:rPr sz="1200" dirty="0">
                <a:latin typeface="Courier"/>
              </a:rPr>
              <a:t>      </a:t>
            </a:r>
            <a:r>
              <a:rPr sz="1200" dirty="0" err="1">
                <a:latin typeface="Courier"/>
              </a:rPr>
              <a:t>sd_core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n_core</a:t>
            </a:r>
            <a:r>
              <a:rPr sz="1200" dirty="0">
                <a:latin typeface="Courier"/>
              </a:rPr>
              <a:t>   </a:t>
            </a:r>
            <a:r>
              <a:rPr sz="1200" dirty="0" err="1">
                <a:latin typeface="Courier"/>
              </a:rPr>
              <a:t>mean_front</a:t>
            </a:r>
            <a:r>
              <a:rPr sz="1200" dirty="0">
                <a:latin typeface="Courier"/>
              </a:rPr>
              <a:t>     </a:t>
            </a:r>
            <a:r>
              <a:rPr sz="1200" dirty="0" err="1">
                <a:latin typeface="Courier"/>
              </a:rPr>
              <a:t>sd_front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n_front</a:t>
            </a:r>
            <a:r>
              <a:rPr sz="1200" dirty="0">
                <a:latin typeface="Courier"/>
              </a:rPr>
              <a:t> 
## 1         </a:t>
            </a:r>
            <a:r>
              <a:rPr sz="1200" b="1" dirty="0">
                <a:latin typeface="Courier"/>
              </a:rPr>
              <a:t>9    0.8264591   0.41322957     98    0.9525292   0.58132296     161 </a:t>
            </a:r>
            <a:r>
              <a:rPr sz="1200" dirty="0">
                <a:latin typeface="Courier"/>
              </a:rPr>
              <a:t>
## 2        24    0.4333333   0.02804233    116    0.5116402   0.02698413     117 
## 3        34 2491.3240000 619.79470000     94 2528.9950000 603.98380000      96 
## 4        34 2491.3240000 619.79470000     94 2850.9130000 749.38730000      96 
## 5        37    1.3800000   0.18000000   2757    1.4400000   0.18000000     306 
## 6        37    1.3600000   0.17000000   2478    1.4100000   0.16000000     215 
##          g    </a:t>
            </a:r>
            <a:r>
              <a:rPr sz="1200" dirty="0" err="1">
                <a:latin typeface="Courier"/>
              </a:rPr>
              <a:t>v_g</a:t>
            </a:r>
            <a:r>
              <a:rPr sz="1200" dirty="0">
                <a:latin typeface="Courier"/>
              </a:rPr>
              <a:t> 
## 1   </a:t>
            </a:r>
            <a:r>
              <a:rPr sz="1200" b="1" dirty="0">
                <a:latin typeface="Courier"/>
              </a:rPr>
              <a:t>0.2398 0.0165 </a:t>
            </a:r>
            <a:r>
              <a:rPr sz="1200" dirty="0">
                <a:latin typeface="Courier"/>
              </a:rPr>
              <a:t>
## 2   2.8366 0.0344 
## 3   0.0613 0.0211 
## 4   0.5203 0.0218 
## 5   0.3333 0.0036 
## 6   0.2954 0.0051 
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EBDEA16-9961-DA28-6078-3A256BA2DA7C}"/>
              </a:ext>
            </a:extLst>
          </p:cNvPr>
          <p:cNvSpPr txBox="1">
            <a:spLocks/>
          </p:cNvSpPr>
          <p:nvPr/>
        </p:nvSpPr>
        <p:spPr>
          <a:xfrm>
            <a:off x="66287" y="0"/>
            <a:ext cx="89454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Let’s try calculating Hedges </a:t>
            </a:r>
            <a:r>
              <a:rPr lang="en-US" i="1" dirty="0"/>
              <a:t>g</a:t>
            </a:r>
            <a:r>
              <a:rPr lang="en-US" dirty="0"/>
              <a:t>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489F6F8-C681-C5B1-2D8C-89B2BA3A43F6}"/>
                  </a:ext>
                </a:extLst>
              </p:cNvPr>
              <p:cNvSpPr txBox="1"/>
              <p:nvPr/>
            </p:nvSpPr>
            <p:spPr>
              <a:xfrm>
                <a:off x="2932386" y="4939861"/>
                <a:ext cx="5757639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Interpret the first effect value for study 9. What does it tell us?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Marginal population mean is </a:t>
                </a:r>
                <a:r>
                  <a:rPr lang="en-US" b="1" i="1" dirty="0"/>
                  <a:t>0.24 SD units higher </a:t>
                </a:r>
                <a:r>
                  <a:rPr lang="en-US" dirty="0"/>
                  <a:t>than core population mean (small effect)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b="1" dirty="0"/>
                  <a:t>Small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b="1" dirty="0"/>
                  <a:t> 0.2; Medium ~ 0.5; Large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AU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AU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AU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𝟖</m:t>
                    </m:r>
                  </m:oMath>
                </a14:m>
                <a:r>
                  <a:rPr lang="en-US" b="1" dirty="0"/>
                  <a:t> (just tentative)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489F6F8-C681-C5B1-2D8C-89B2BA3A43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2386" y="4939861"/>
                <a:ext cx="5757639" cy="1754326"/>
              </a:xfrm>
              <a:prstGeom prst="rect">
                <a:avLst/>
              </a:prstGeom>
              <a:blipFill>
                <a:blip r:embed="rId2"/>
                <a:stretch>
                  <a:fillRect l="-659" t="-1429" b="-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5297271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hart, funnel chart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3F0A42DB-86B7-054B-8DB7-37B8CAF457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36420" y="1185675"/>
            <a:ext cx="10392937" cy="536227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B1FD4D01-E7F2-31AE-A85A-4E99ADB6860B}"/>
              </a:ext>
            </a:extLst>
          </p:cNvPr>
          <p:cNvSpPr txBox="1">
            <a:spLocks/>
          </p:cNvSpPr>
          <p:nvPr/>
        </p:nvSpPr>
        <p:spPr>
          <a:xfrm>
            <a:off x="-12701" y="100482"/>
            <a:ext cx="89454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Understanding the meaning </a:t>
            </a:r>
          </a:p>
          <a:p>
            <a:r>
              <a:rPr lang="en-US" dirty="0"/>
              <a:t>of Hedges’ g…</a:t>
            </a:r>
          </a:p>
        </p:txBody>
      </p:sp>
    </p:spTree>
    <p:extLst>
      <p:ext uri="{BB962C8B-B14F-4D97-AF65-F5344CB8AC3E}">
        <p14:creationId xmlns:p14="http://schemas.microsoft.com/office/powerpoint/2010/main" val="303990169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9A9D60-2957-DF53-E7CF-FFA6E02947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71121"/>
            <a:ext cx="8229600" cy="4525963"/>
          </a:xfrm>
        </p:spPr>
        <p:txBody>
          <a:bodyPr>
            <a:normAutofit fontScale="92500" lnSpcReduction="10000"/>
          </a:bodyPr>
          <a:lstStyle/>
          <a:p>
            <a:r>
              <a:rPr lang="en-US" dirty="0" err="1"/>
              <a:t>Standardised</a:t>
            </a:r>
            <a:r>
              <a:rPr lang="en-US" dirty="0"/>
              <a:t> difference so we can relate this back to a scale with a known SD</a:t>
            </a:r>
          </a:p>
          <a:p>
            <a:r>
              <a:rPr lang="en-US" dirty="0"/>
              <a:t>Assume we found that sprint speed at the marginal population compared to the core population had a Hedges g of </a:t>
            </a:r>
            <a:r>
              <a:rPr lang="en-US" b="1" i="1" dirty="0"/>
              <a:t>g = 0.8 across studies</a:t>
            </a:r>
            <a:endParaRPr lang="en-US" dirty="0"/>
          </a:p>
          <a:p>
            <a:r>
              <a:rPr lang="en-US" b="1" i="1" dirty="0"/>
              <a:t>If we know SD of sprint speed is 1.2 then this implies that 0.8 x 1.2 = 0.96 m/s difference in speed on average between marginal and core populations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62FCA89-804F-7292-F0A4-12E9E2DE13C9}"/>
              </a:ext>
            </a:extLst>
          </p:cNvPr>
          <p:cNvSpPr txBox="1">
            <a:spLocks/>
          </p:cNvSpPr>
          <p:nvPr/>
        </p:nvSpPr>
        <p:spPr>
          <a:xfrm>
            <a:off x="99251" y="0"/>
            <a:ext cx="89454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Interpreting Hedges </a:t>
            </a:r>
            <a:r>
              <a:rPr lang="en-US" i="1" dirty="0"/>
              <a:t>g</a:t>
            </a:r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71753266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9F8366-732E-F607-1F6D-9E8A02EAB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Interchangeability of effect sizes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F77901-5000-562F-DAE3-4824BB8DBD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Hedges’ d/g, Zr and log Odds ratios are all interchangeable. </a:t>
            </a:r>
          </a:p>
          <a:p>
            <a:r>
              <a:rPr lang="en-US" dirty="0"/>
              <a:t>Pick one, and make sure you convert others to the same statistic to meta-</a:t>
            </a:r>
            <a:r>
              <a:rPr lang="en-US" dirty="0" err="1"/>
              <a:t>analyse</a:t>
            </a:r>
            <a:r>
              <a:rPr lang="en-US" dirty="0"/>
              <a:t> together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D6A853-A6ED-D252-BFD5-AA4E51A400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1210" b="72469"/>
          <a:stretch/>
        </p:blipFill>
        <p:spPr>
          <a:xfrm>
            <a:off x="3009413" y="3863182"/>
            <a:ext cx="2564073" cy="10177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7DB7F78-EC68-A854-02C9-CA39C4ABDB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6409" b="59272"/>
          <a:stretch/>
        </p:blipFill>
        <p:spPr>
          <a:xfrm>
            <a:off x="659363" y="5324348"/>
            <a:ext cx="3183294" cy="94961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96EE85C-A916-F06D-0826-83D1020E59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3486" y="5257799"/>
            <a:ext cx="7076784" cy="1088736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FDA4502-FBCF-CBF2-6929-1A25E20DB426}"/>
              </a:ext>
            </a:extLst>
          </p:cNvPr>
          <p:cNvCxnSpPr>
            <a:cxnSpLocks/>
          </p:cNvCxnSpPr>
          <p:nvPr/>
        </p:nvCxnSpPr>
        <p:spPr>
          <a:xfrm flipV="1">
            <a:off x="2126991" y="4373317"/>
            <a:ext cx="1006442" cy="798644"/>
          </a:xfrm>
          <a:prstGeom prst="straightConnector1">
            <a:avLst/>
          </a:prstGeom>
          <a:ln w="44450">
            <a:headEnd w="lg" len="lg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CB17C4E-ED97-C258-4187-FFBD91813FD1}"/>
              </a:ext>
            </a:extLst>
          </p:cNvPr>
          <p:cNvCxnSpPr>
            <a:cxnSpLocks/>
            <a:endCxn id="5" idx="0"/>
          </p:cNvCxnSpPr>
          <p:nvPr/>
        </p:nvCxnSpPr>
        <p:spPr>
          <a:xfrm flipH="1">
            <a:off x="2251010" y="4506686"/>
            <a:ext cx="992933" cy="817662"/>
          </a:xfrm>
          <a:prstGeom prst="straightConnector1">
            <a:avLst/>
          </a:prstGeom>
          <a:ln w="44450">
            <a:headEnd w="lg" len="lg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02035DE-076C-ACA3-8FD9-4678B5539467}"/>
              </a:ext>
            </a:extLst>
          </p:cNvPr>
          <p:cNvCxnSpPr>
            <a:cxnSpLocks/>
          </p:cNvCxnSpPr>
          <p:nvPr/>
        </p:nvCxnSpPr>
        <p:spPr>
          <a:xfrm flipH="1" flipV="1">
            <a:off x="5573486" y="4557128"/>
            <a:ext cx="1099457" cy="798644"/>
          </a:xfrm>
          <a:prstGeom prst="straightConnector1">
            <a:avLst/>
          </a:prstGeom>
          <a:ln w="44450">
            <a:headEnd w="lg" len="lg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214921F-38BC-BFA3-DE2B-62BDF3B88DC0}"/>
              </a:ext>
            </a:extLst>
          </p:cNvPr>
          <p:cNvCxnSpPr>
            <a:cxnSpLocks/>
          </p:cNvCxnSpPr>
          <p:nvPr/>
        </p:nvCxnSpPr>
        <p:spPr>
          <a:xfrm>
            <a:off x="5704114" y="4430487"/>
            <a:ext cx="1135104" cy="829808"/>
          </a:xfrm>
          <a:prstGeom prst="straightConnector1">
            <a:avLst/>
          </a:prstGeom>
          <a:ln w="44450">
            <a:headEnd w="lg" len="lg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C45145F-0BE8-D745-CF9F-355109580F1F}"/>
              </a:ext>
            </a:extLst>
          </p:cNvPr>
          <p:cNvCxnSpPr>
            <a:cxnSpLocks/>
          </p:cNvCxnSpPr>
          <p:nvPr/>
        </p:nvCxnSpPr>
        <p:spPr>
          <a:xfrm>
            <a:off x="3926438" y="5788353"/>
            <a:ext cx="1611912" cy="0"/>
          </a:xfrm>
          <a:prstGeom prst="straightConnector1">
            <a:avLst/>
          </a:prstGeom>
          <a:ln w="44450">
            <a:headEnd w="lg" len="lg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A516393-DF64-C47E-B7A2-0FB752481122}"/>
              </a:ext>
            </a:extLst>
          </p:cNvPr>
          <p:cNvCxnSpPr>
            <a:cxnSpLocks/>
          </p:cNvCxnSpPr>
          <p:nvPr/>
        </p:nvCxnSpPr>
        <p:spPr>
          <a:xfrm flipH="1">
            <a:off x="3918857" y="5987141"/>
            <a:ext cx="1619493" cy="0"/>
          </a:xfrm>
          <a:prstGeom prst="straightConnector1">
            <a:avLst/>
          </a:prstGeom>
          <a:ln w="44450">
            <a:headEnd w="lg" len="lg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46588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99B451-81BA-F5BF-C06D-AD3B9BDAA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57007"/>
            <a:ext cx="90678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What we won’t have time to cover…sorry!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DEA3BE-1C4D-0C6B-B629-F8CF2F18C9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906484"/>
            <a:ext cx="8229600" cy="3393850"/>
          </a:xfrm>
        </p:spPr>
        <p:txBody>
          <a:bodyPr/>
          <a:lstStyle/>
          <a:p>
            <a:r>
              <a:rPr lang="en-US" b="1" dirty="0"/>
              <a:t>Question formulation</a:t>
            </a:r>
          </a:p>
          <a:p>
            <a:r>
              <a:rPr lang="en-US" b="1" dirty="0"/>
              <a:t>Systematic searching: refinement, inclusion criteria</a:t>
            </a:r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B283A6E-CC72-9970-8883-60E46ABBDD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193"/>
          <a:stretch/>
        </p:blipFill>
        <p:spPr>
          <a:xfrm>
            <a:off x="4525735" y="798058"/>
            <a:ext cx="4746171" cy="2108426"/>
          </a:xfrm>
          <a:prstGeom prst="rect">
            <a:avLst/>
          </a:prstGeom>
        </p:spPr>
      </p:pic>
      <p:pic>
        <p:nvPicPr>
          <p:cNvPr id="7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4C149A2C-9509-B78D-3208-A3DCE38ABB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614" y="4570753"/>
            <a:ext cx="7429270" cy="2015104"/>
          </a:xfrm>
          <a:prstGeom prst="rect">
            <a:avLst/>
          </a:prstGeom>
        </p:spPr>
      </p:pic>
      <p:pic>
        <p:nvPicPr>
          <p:cNvPr id="9" name="Picture 8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AEDE37CE-95A9-29F6-2071-77B40EC9B8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855395"/>
            <a:ext cx="4463143" cy="1812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98970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9DBC6C-14BE-466B-D7AC-D45F43C64F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42845"/>
            <a:ext cx="8229600" cy="4525963"/>
          </a:xfrm>
        </p:spPr>
        <p:txBody>
          <a:bodyPr/>
          <a:lstStyle/>
          <a:p>
            <a:r>
              <a:rPr lang="en-US" dirty="0"/>
              <a:t>Another contrast-based effect statistic</a:t>
            </a:r>
          </a:p>
          <a:p>
            <a:pPr lvl="1"/>
            <a:r>
              <a:rPr lang="en-US" dirty="0"/>
              <a:t>Intuitive interpretation</a:t>
            </a:r>
          </a:p>
          <a:p>
            <a:pPr lvl="1"/>
            <a:r>
              <a:rPr lang="en-US" dirty="0"/>
              <a:t>Easy to calculate; effect not impacted by SD</a:t>
            </a:r>
          </a:p>
          <a:p>
            <a:pPr lvl="1"/>
            <a:r>
              <a:rPr lang="en-US" dirty="0"/>
              <a:t>But, only used with ratio scale data</a:t>
            </a:r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02A834F-25B2-3189-6C67-C9F7F1CDA621}"/>
              </a:ext>
            </a:extLst>
          </p:cNvPr>
          <p:cNvSpPr txBox="1">
            <a:spLocks/>
          </p:cNvSpPr>
          <p:nvPr/>
        </p:nvSpPr>
        <p:spPr>
          <a:xfrm>
            <a:off x="99251" y="0"/>
            <a:ext cx="89454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Log Response Ratio (</a:t>
            </a:r>
            <a:r>
              <a:rPr lang="en-US" dirty="0" err="1"/>
              <a:t>lnRR</a:t>
            </a:r>
            <a:r>
              <a:rPr lang="en-US" dirty="0"/>
              <a:t>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94B3DE-D89A-E5A6-3381-CA0E443321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069" y="4612226"/>
            <a:ext cx="3267941" cy="19711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E78BDA1-3C4A-9955-1B09-2361C9546C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6241" y="4947951"/>
            <a:ext cx="4158624" cy="16354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21960D5-CB82-27CD-8B46-BD1C20095E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8001" y="3205827"/>
            <a:ext cx="6128595" cy="1424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18036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7281" y="940443"/>
            <a:ext cx="8229600" cy="4525963"/>
          </a:xfrm>
        </p:spPr>
        <p:txBody>
          <a:bodyPr>
            <a:noAutofit/>
          </a:bodyPr>
          <a:lstStyle/>
          <a:p>
            <a:pPr indent="0">
              <a:buNone/>
            </a:pPr>
            <a:r>
              <a:rPr sz="1200" i="1" dirty="0">
                <a:solidFill>
                  <a:srgbClr val="60A0B0"/>
                </a:solidFill>
                <a:latin typeface="Courier"/>
              </a:rPr>
              <a:t># Calculate log response ratio, </a:t>
            </a:r>
            <a:r>
              <a:rPr sz="1200" i="1" dirty="0" err="1">
                <a:solidFill>
                  <a:srgbClr val="60A0B0"/>
                </a:solidFill>
                <a:latin typeface="Courier"/>
              </a:rPr>
              <a:t>lnRR</a:t>
            </a:r>
            <a:r>
              <a:rPr sz="1200" i="1" dirty="0">
                <a:solidFill>
                  <a:srgbClr val="60A0B0"/>
                </a:solidFill>
                <a:latin typeface="Courier"/>
              </a:rPr>
              <a:t> = effect size and </a:t>
            </a:r>
            <a:r>
              <a:rPr sz="1200" i="1" dirty="0" err="1">
                <a:solidFill>
                  <a:srgbClr val="60A0B0"/>
                </a:solidFill>
                <a:latin typeface="Courier"/>
              </a:rPr>
              <a:t>v_lnRR</a:t>
            </a:r>
            <a:r>
              <a:rPr sz="1200" i="1" dirty="0">
                <a:solidFill>
                  <a:srgbClr val="60A0B0"/>
                </a:solidFill>
                <a:latin typeface="Courier"/>
              </a:rPr>
              <a:t> = sampling variances, where m1i = mean of edge population, n1i = sample size of edge population, sd1i = standard deviation of edge population, m2i = mean of core population, n2i = sample size of core population, sd2i = standard deviation of core population.</a:t>
            </a:r>
            <a:br>
              <a:rPr sz="1200" dirty="0"/>
            </a:br>
            <a:r>
              <a:rPr sz="1200" dirty="0" err="1">
                <a:latin typeface="Courier"/>
              </a:rPr>
              <a:t>contrast_data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007020"/>
                </a:solidFill>
                <a:latin typeface="Courier"/>
              </a:rPr>
              <a:t>&lt;-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metafor</a:t>
            </a:r>
            <a:r>
              <a:rPr sz="1200" dirty="0">
                <a:solidFill>
                  <a:srgbClr val="4070A0"/>
                </a:solidFill>
                <a:latin typeface="Courier"/>
              </a:rPr>
              <a:t>::</a:t>
            </a:r>
            <a:r>
              <a:rPr sz="1200" dirty="0" err="1">
                <a:solidFill>
                  <a:srgbClr val="06287E"/>
                </a:solidFill>
                <a:latin typeface="Courier"/>
              </a:rPr>
              <a:t>escalc</a:t>
            </a:r>
            <a:r>
              <a:rPr sz="1200" dirty="0">
                <a:latin typeface="Courier"/>
              </a:rPr>
              <a:t>(</a:t>
            </a:r>
            <a:r>
              <a:rPr sz="1200" b="1" dirty="0">
                <a:solidFill>
                  <a:srgbClr val="7D9029"/>
                </a:solidFill>
                <a:latin typeface="Courier"/>
              </a:rPr>
              <a:t>measure =</a:t>
            </a:r>
            <a:r>
              <a:rPr sz="1200" b="1" dirty="0">
                <a:latin typeface="Courier"/>
              </a:rPr>
              <a:t> </a:t>
            </a:r>
            <a:r>
              <a:rPr sz="1200" b="1" dirty="0">
                <a:solidFill>
                  <a:srgbClr val="4070A0"/>
                </a:solidFill>
                <a:latin typeface="Courier"/>
              </a:rPr>
              <a:t>"ROM"</a:t>
            </a:r>
            <a:r>
              <a:rPr sz="1200" b="1" dirty="0">
                <a:latin typeface="Courier"/>
              </a:rPr>
              <a:t>, 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m1i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mean_front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n1i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n_front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sd1i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sd_front</a:t>
            </a:r>
            <a:r>
              <a:rPr sz="1200" dirty="0">
                <a:latin typeface="Courier"/>
              </a:rPr>
              <a:t>,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m2i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mean_core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n2i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n_core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sd2i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sd_core</a:t>
            </a:r>
            <a:r>
              <a:rPr sz="1200" dirty="0">
                <a:latin typeface="Courier"/>
              </a:rPr>
              <a:t>, 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data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contrast_data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solidFill>
                  <a:srgbClr val="7D9029"/>
                </a:solidFill>
                <a:latin typeface="Courier"/>
              </a:rPr>
              <a:t>var.names</a:t>
            </a:r>
            <a:r>
              <a:rPr sz="1200" dirty="0">
                <a:solidFill>
                  <a:srgbClr val="7D9029"/>
                </a:solidFill>
                <a:latin typeface="Courier"/>
              </a:rPr>
              <a:t>=</a:t>
            </a:r>
            <a:r>
              <a:rPr sz="1200" dirty="0">
                <a:solidFill>
                  <a:srgbClr val="06287E"/>
                </a:solidFill>
                <a:latin typeface="Courier"/>
              </a:rPr>
              <a:t>c</a:t>
            </a:r>
            <a:r>
              <a:rPr sz="1200" dirty="0">
                <a:latin typeface="Courier"/>
              </a:rPr>
              <a:t>(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sz="1200" dirty="0" err="1">
                <a:solidFill>
                  <a:srgbClr val="4070A0"/>
                </a:solidFill>
                <a:latin typeface="Courier"/>
              </a:rPr>
              <a:t>lnRR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sz="1200" dirty="0">
                <a:latin typeface="Courier"/>
              </a:rPr>
              <a:t>,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sz="1200" dirty="0" err="1">
                <a:solidFill>
                  <a:srgbClr val="4070A0"/>
                </a:solidFill>
                <a:latin typeface="Courier"/>
              </a:rPr>
              <a:t>v_lnRR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sz="1200" dirty="0">
                <a:latin typeface="Courier"/>
              </a:rPr>
              <a:t>))</a:t>
            </a:r>
            <a:br>
              <a:rPr sz="1200" dirty="0"/>
            </a:br>
            <a:r>
              <a:rPr sz="1200" dirty="0" err="1">
                <a:latin typeface="Courier"/>
              </a:rPr>
              <a:t>contrast_data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%&gt;%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06287E"/>
                </a:solidFill>
                <a:latin typeface="Courier"/>
              </a:rPr>
              <a:t>select</a:t>
            </a:r>
            <a:r>
              <a:rPr sz="1200" dirty="0">
                <a:latin typeface="Courier"/>
              </a:rPr>
              <a:t>(</a:t>
            </a:r>
            <a:r>
              <a:rPr sz="1200" dirty="0" err="1">
                <a:latin typeface="Courier"/>
              </a:rPr>
              <a:t>study_ID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mean_core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sd_core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n_core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mean_front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sd_front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n_front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lnRR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v_lnRR</a:t>
            </a:r>
            <a:r>
              <a:rPr sz="1200" dirty="0">
                <a:latin typeface="Courier"/>
              </a:rPr>
              <a:t>)</a:t>
            </a:r>
          </a:p>
          <a:p>
            <a:pPr indent="0">
              <a:buNone/>
            </a:pPr>
            <a:r>
              <a:rPr sz="1200" dirty="0">
                <a:latin typeface="Courier"/>
              </a:rPr>
              <a:t>## 
##    </a:t>
            </a:r>
            <a:r>
              <a:rPr sz="1200" dirty="0" err="1">
                <a:latin typeface="Courier"/>
              </a:rPr>
              <a:t>study_ID</a:t>
            </a:r>
            <a:r>
              <a:rPr sz="1200" dirty="0">
                <a:latin typeface="Courier"/>
              </a:rPr>
              <a:t>    </a:t>
            </a:r>
            <a:r>
              <a:rPr sz="1200" dirty="0" err="1">
                <a:latin typeface="Courier"/>
              </a:rPr>
              <a:t>mean_core</a:t>
            </a:r>
            <a:r>
              <a:rPr sz="1200" dirty="0">
                <a:latin typeface="Courier"/>
              </a:rPr>
              <a:t>      </a:t>
            </a:r>
            <a:r>
              <a:rPr sz="1200" dirty="0" err="1">
                <a:latin typeface="Courier"/>
              </a:rPr>
              <a:t>sd_core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n_core</a:t>
            </a:r>
            <a:r>
              <a:rPr sz="1200" dirty="0">
                <a:latin typeface="Courier"/>
              </a:rPr>
              <a:t>   </a:t>
            </a:r>
            <a:r>
              <a:rPr sz="1200" dirty="0" err="1">
                <a:latin typeface="Courier"/>
              </a:rPr>
              <a:t>mean_front</a:t>
            </a:r>
            <a:r>
              <a:rPr sz="1200" dirty="0">
                <a:latin typeface="Courier"/>
              </a:rPr>
              <a:t>     </a:t>
            </a:r>
            <a:r>
              <a:rPr sz="1200" dirty="0" err="1">
                <a:latin typeface="Courier"/>
              </a:rPr>
              <a:t>sd_front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n_front</a:t>
            </a:r>
            <a:r>
              <a:rPr sz="1200" dirty="0">
                <a:latin typeface="Courier"/>
              </a:rPr>
              <a:t> 
## 1         9    0.8264591   0.41322957     98    0.9525292   0.58132296     161 
## 2        24    0.4333333   0.02804233    116    0.5116402   0.02698413     117 
## 3        34 2491.3240000 619.79470000     94 2528.9950000 603.98380000      96 
## 4        34 2491.3240000 619.79470000     94 2850.9130000 749.38730000      96 
## 5        37    1.3800000   0.18000000   2757    1.4400000   0.18000000     306 
## 6        37    1.3600000   0.17000000   2478    1.4100000   0.16000000     215 
##       </a:t>
            </a:r>
            <a:r>
              <a:rPr sz="1200" dirty="0" err="1">
                <a:latin typeface="Courier"/>
              </a:rPr>
              <a:t>lnRR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v_lnRR</a:t>
            </a:r>
            <a:r>
              <a:rPr sz="1200" dirty="0">
                <a:latin typeface="Courier"/>
              </a:rPr>
              <a:t> 
## 1   </a:t>
            </a:r>
            <a:r>
              <a:rPr sz="1200" b="1" dirty="0">
                <a:latin typeface="Courier"/>
              </a:rPr>
              <a:t>0.1420 0.0049 </a:t>
            </a:r>
            <a:r>
              <a:rPr sz="1200" dirty="0">
                <a:latin typeface="Courier"/>
              </a:rPr>
              <a:t>
## 2   0.1661 0.0001 
## 3   0.0150 0.0013 
## 4   0.1348 0.0014 
## 5   0.0426 0.0001 
## 6   0.0361 0.0001 
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821419B-4471-C086-7696-48EAEB3367FB}"/>
              </a:ext>
            </a:extLst>
          </p:cNvPr>
          <p:cNvSpPr txBox="1">
            <a:spLocks/>
          </p:cNvSpPr>
          <p:nvPr/>
        </p:nvSpPr>
        <p:spPr>
          <a:xfrm>
            <a:off x="99251" y="0"/>
            <a:ext cx="89454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Log Response Ratio (</a:t>
            </a:r>
            <a:r>
              <a:rPr lang="en-US" dirty="0" err="1"/>
              <a:t>lnRR</a:t>
            </a:r>
            <a:r>
              <a:rPr lang="en-US" dirty="0"/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CC1817-F2A5-F5D7-8BDC-E21E9D10572A}"/>
              </a:ext>
            </a:extLst>
          </p:cNvPr>
          <p:cNvSpPr txBox="1"/>
          <p:nvPr/>
        </p:nvSpPr>
        <p:spPr>
          <a:xfrm>
            <a:off x="2847272" y="5143240"/>
            <a:ext cx="57576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Interpret the first effect value for study 9. What does it tell us?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7281" y="940443"/>
            <a:ext cx="8229600" cy="4525963"/>
          </a:xfrm>
        </p:spPr>
        <p:txBody>
          <a:bodyPr>
            <a:noAutofit/>
          </a:bodyPr>
          <a:lstStyle/>
          <a:p>
            <a:pPr indent="0">
              <a:buNone/>
            </a:pPr>
            <a:r>
              <a:rPr sz="1200" i="1" dirty="0">
                <a:solidFill>
                  <a:srgbClr val="60A0B0"/>
                </a:solidFill>
                <a:latin typeface="Courier"/>
              </a:rPr>
              <a:t># Calculate log response ratio, </a:t>
            </a:r>
            <a:r>
              <a:rPr sz="1200" i="1" dirty="0" err="1">
                <a:solidFill>
                  <a:srgbClr val="60A0B0"/>
                </a:solidFill>
                <a:latin typeface="Courier"/>
              </a:rPr>
              <a:t>lnRR</a:t>
            </a:r>
            <a:r>
              <a:rPr sz="1200" i="1" dirty="0">
                <a:solidFill>
                  <a:srgbClr val="60A0B0"/>
                </a:solidFill>
                <a:latin typeface="Courier"/>
              </a:rPr>
              <a:t> = effect size and </a:t>
            </a:r>
            <a:r>
              <a:rPr sz="1200" i="1" dirty="0" err="1">
                <a:solidFill>
                  <a:srgbClr val="60A0B0"/>
                </a:solidFill>
                <a:latin typeface="Courier"/>
              </a:rPr>
              <a:t>v_lnRR</a:t>
            </a:r>
            <a:r>
              <a:rPr sz="1200" i="1" dirty="0">
                <a:solidFill>
                  <a:srgbClr val="60A0B0"/>
                </a:solidFill>
                <a:latin typeface="Courier"/>
              </a:rPr>
              <a:t> = sampling variances, where m1i = mean of edge population, n1i = sample size of edge population, sd1i = standard deviation of edge population, m2i = mean of core population, n2i = sample size of core population, sd2i = standard deviation of core population.</a:t>
            </a:r>
            <a:br>
              <a:rPr sz="1200" dirty="0"/>
            </a:br>
            <a:r>
              <a:rPr sz="1200" dirty="0" err="1">
                <a:latin typeface="Courier"/>
              </a:rPr>
              <a:t>contrast_data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007020"/>
                </a:solidFill>
                <a:latin typeface="Courier"/>
              </a:rPr>
              <a:t>&lt;-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metafor</a:t>
            </a:r>
            <a:r>
              <a:rPr sz="1200" dirty="0">
                <a:solidFill>
                  <a:srgbClr val="4070A0"/>
                </a:solidFill>
                <a:latin typeface="Courier"/>
              </a:rPr>
              <a:t>::</a:t>
            </a:r>
            <a:r>
              <a:rPr sz="1200" dirty="0" err="1">
                <a:solidFill>
                  <a:srgbClr val="06287E"/>
                </a:solidFill>
                <a:latin typeface="Courier"/>
              </a:rPr>
              <a:t>escalc</a:t>
            </a:r>
            <a:r>
              <a:rPr sz="1200" dirty="0">
                <a:latin typeface="Courier"/>
              </a:rPr>
              <a:t>(</a:t>
            </a:r>
            <a:r>
              <a:rPr sz="1200" b="1" dirty="0">
                <a:solidFill>
                  <a:srgbClr val="7D9029"/>
                </a:solidFill>
                <a:latin typeface="Courier"/>
              </a:rPr>
              <a:t>measure =</a:t>
            </a:r>
            <a:r>
              <a:rPr sz="1200" b="1" dirty="0">
                <a:latin typeface="Courier"/>
              </a:rPr>
              <a:t> </a:t>
            </a:r>
            <a:r>
              <a:rPr sz="1200" b="1" dirty="0">
                <a:solidFill>
                  <a:srgbClr val="4070A0"/>
                </a:solidFill>
                <a:latin typeface="Courier"/>
              </a:rPr>
              <a:t>"ROM"</a:t>
            </a:r>
            <a:r>
              <a:rPr sz="1200" b="1" dirty="0">
                <a:latin typeface="Courier"/>
              </a:rPr>
              <a:t>, 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m1i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mean_front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n1i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n_front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sd1i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sd_front</a:t>
            </a:r>
            <a:r>
              <a:rPr sz="1200" dirty="0">
                <a:latin typeface="Courier"/>
              </a:rPr>
              <a:t>,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m2i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mean_core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n2i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n_core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sd2i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sd_core</a:t>
            </a:r>
            <a:r>
              <a:rPr sz="1200" dirty="0">
                <a:latin typeface="Courier"/>
              </a:rPr>
              <a:t>, 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data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contrast_data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solidFill>
                  <a:srgbClr val="7D9029"/>
                </a:solidFill>
                <a:latin typeface="Courier"/>
              </a:rPr>
              <a:t>var.names</a:t>
            </a:r>
            <a:r>
              <a:rPr sz="1200" dirty="0">
                <a:solidFill>
                  <a:srgbClr val="7D9029"/>
                </a:solidFill>
                <a:latin typeface="Courier"/>
              </a:rPr>
              <a:t>=</a:t>
            </a:r>
            <a:r>
              <a:rPr sz="1200" dirty="0">
                <a:solidFill>
                  <a:srgbClr val="06287E"/>
                </a:solidFill>
                <a:latin typeface="Courier"/>
              </a:rPr>
              <a:t>c</a:t>
            </a:r>
            <a:r>
              <a:rPr sz="1200" dirty="0">
                <a:latin typeface="Courier"/>
              </a:rPr>
              <a:t>(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sz="1200" dirty="0" err="1">
                <a:solidFill>
                  <a:srgbClr val="4070A0"/>
                </a:solidFill>
                <a:latin typeface="Courier"/>
              </a:rPr>
              <a:t>lnRR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sz="1200" dirty="0">
                <a:latin typeface="Courier"/>
              </a:rPr>
              <a:t>,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sz="1200" dirty="0" err="1">
                <a:solidFill>
                  <a:srgbClr val="4070A0"/>
                </a:solidFill>
                <a:latin typeface="Courier"/>
              </a:rPr>
              <a:t>v_lnRR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sz="1200" dirty="0">
                <a:latin typeface="Courier"/>
              </a:rPr>
              <a:t>))</a:t>
            </a:r>
            <a:br>
              <a:rPr sz="1200" dirty="0"/>
            </a:br>
            <a:r>
              <a:rPr sz="1200" dirty="0" err="1">
                <a:latin typeface="Courier"/>
              </a:rPr>
              <a:t>contrast_data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%&gt;%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06287E"/>
                </a:solidFill>
                <a:latin typeface="Courier"/>
              </a:rPr>
              <a:t>select</a:t>
            </a:r>
            <a:r>
              <a:rPr sz="1200" dirty="0">
                <a:latin typeface="Courier"/>
              </a:rPr>
              <a:t>(</a:t>
            </a:r>
            <a:r>
              <a:rPr sz="1200" dirty="0" err="1">
                <a:latin typeface="Courier"/>
              </a:rPr>
              <a:t>study_ID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mean_core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sd_core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n_core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mean_front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sd_front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n_front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lnRR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v_lnRR</a:t>
            </a:r>
            <a:r>
              <a:rPr sz="1200" dirty="0">
                <a:latin typeface="Courier"/>
              </a:rPr>
              <a:t>)</a:t>
            </a:r>
          </a:p>
          <a:p>
            <a:pPr indent="0">
              <a:buNone/>
            </a:pPr>
            <a:r>
              <a:rPr sz="1200" dirty="0">
                <a:latin typeface="Courier"/>
              </a:rPr>
              <a:t>## 
##    </a:t>
            </a:r>
            <a:r>
              <a:rPr sz="1200" dirty="0" err="1">
                <a:latin typeface="Courier"/>
              </a:rPr>
              <a:t>study_ID</a:t>
            </a:r>
            <a:r>
              <a:rPr sz="1200" dirty="0">
                <a:latin typeface="Courier"/>
              </a:rPr>
              <a:t>    </a:t>
            </a:r>
            <a:r>
              <a:rPr sz="1200" dirty="0" err="1">
                <a:latin typeface="Courier"/>
              </a:rPr>
              <a:t>mean_core</a:t>
            </a:r>
            <a:r>
              <a:rPr sz="1200" dirty="0">
                <a:latin typeface="Courier"/>
              </a:rPr>
              <a:t>      </a:t>
            </a:r>
            <a:r>
              <a:rPr sz="1200" dirty="0" err="1">
                <a:latin typeface="Courier"/>
              </a:rPr>
              <a:t>sd_core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n_core</a:t>
            </a:r>
            <a:r>
              <a:rPr sz="1200" dirty="0">
                <a:latin typeface="Courier"/>
              </a:rPr>
              <a:t>   </a:t>
            </a:r>
            <a:r>
              <a:rPr sz="1200" dirty="0" err="1">
                <a:latin typeface="Courier"/>
              </a:rPr>
              <a:t>mean_front</a:t>
            </a:r>
            <a:r>
              <a:rPr sz="1200" dirty="0">
                <a:latin typeface="Courier"/>
              </a:rPr>
              <a:t>     </a:t>
            </a:r>
            <a:r>
              <a:rPr sz="1200" dirty="0" err="1">
                <a:latin typeface="Courier"/>
              </a:rPr>
              <a:t>sd_front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n_front</a:t>
            </a:r>
            <a:r>
              <a:rPr sz="1200" dirty="0">
                <a:latin typeface="Courier"/>
              </a:rPr>
              <a:t> 
## 1         9    0.8264591   0.41322957     98    0.9525292   0.58132296     161 
## 2        24    0.4333333   0.02804233    116    0.5116402   0.02698413     117 
## 3        34 2491.3240000 619.79470000     94 2528.9950000 603.98380000      96 
## 4        34 2491.3240000 619.79470000     94 2850.9130000 749.38730000      96 
## 5        37    1.3800000   0.18000000   2757    1.4400000   0.18000000     306 
## 6        37    1.3600000   0.17000000   2478    1.4100000   0.16000000     215 
##       </a:t>
            </a:r>
            <a:r>
              <a:rPr sz="1200" dirty="0" err="1">
                <a:latin typeface="Courier"/>
              </a:rPr>
              <a:t>lnRR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v_lnRR</a:t>
            </a:r>
            <a:r>
              <a:rPr sz="1200" dirty="0">
                <a:latin typeface="Courier"/>
              </a:rPr>
              <a:t> 
## 1   </a:t>
            </a:r>
            <a:r>
              <a:rPr sz="1200" b="1" dirty="0">
                <a:latin typeface="Courier"/>
              </a:rPr>
              <a:t>0.1420 0.0049 </a:t>
            </a:r>
            <a:r>
              <a:rPr sz="1200" dirty="0">
                <a:latin typeface="Courier"/>
              </a:rPr>
              <a:t>
## 2   0.1661 0.0001 
## 3   0.0150 0.0013 
## 4   0.1348 0.0014 
## 5   0.0426 0.0001 
## 6   0.0361 0.0001 
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821419B-4471-C086-7696-48EAEB3367FB}"/>
              </a:ext>
            </a:extLst>
          </p:cNvPr>
          <p:cNvSpPr txBox="1">
            <a:spLocks/>
          </p:cNvSpPr>
          <p:nvPr/>
        </p:nvSpPr>
        <p:spPr>
          <a:xfrm>
            <a:off x="99251" y="0"/>
            <a:ext cx="89454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Log Response Ratio (</a:t>
            </a:r>
            <a:r>
              <a:rPr lang="en-US" dirty="0" err="1"/>
              <a:t>lnRR</a:t>
            </a:r>
            <a:r>
              <a:rPr lang="en-US" dirty="0"/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CC1817-F2A5-F5D7-8BDC-E21E9D10572A}"/>
              </a:ext>
            </a:extLst>
          </p:cNvPr>
          <p:cNvSpPr txBox="1"/>
          <p:nvPr/>
        </p:nvSpPr>
        <p:spPr>
          <a:xfrm>
            <a:off x="2847272" y="4958046"/>
            <a:ext cx="575763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Interpret the first effect value for study 9. What does it tell us?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There is an ~ 14% increase in trait mean at the marginal compared to core population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log(</a:t>
            </a:r>
            <a:r>
              <a:rPr lang="en-AU" dirty="0">
                <a:latin typeface="Courier"/>
              </a:rPr>
              <a:t>0.9525292 / 0.8264591) OR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log(</a:t>
            </a:r>
            <a:r>
              <a:rPr lang="en-AU" dirty="0">
                <a:latin typeface="Courier"/>
              </a:rPr>
              <a:t>0.9525292) – log(0.8264591)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893025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dirty="0"/>
              <a:t>C</a:t>
            </a:r>
            <a:r>
              <a:rPr lang="en-AU" dirty="0"/>
              <a:t>o</a:t>
            </a:r>
            <a:r>
              <a:rPr dirty="0" err="1"/>
              <a:t>nverting</a:t>
            </a:r>
            <a:r>
              <a:rPr dirty="0"/>
              <a:t> back to </a:t>
            </a:r>
            <a:r>
              <a:rPr lang="en-AU" dirty="0"/>
              <a:t>raw data to </a:t>
            </a:r>
            <a:r>
              <a:rPr dirty="0"/>
              <a:t>understand </a:t>
            </a:r>
            <a:r>
              <a:rPr dirty="0" err="1"/>
              <a:t>lnRR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19178"/>
            <a:ext cx="8229600" cy="4525963"/>
          </a:xfrm>
        </p:spPr>
        <p:txBody>
          <a:bodyPr>
            <a:noAutofit/>
          </a:bodyPr>
          <a:lstStyle/>
          <a:p>
            <a:pPr indent="0">
              <a:buNone/>
            </a:pPr>
            <a:r>
              <a:rPr sz="1400" i="1" dirty="0">
                <a:solidFill>
                  <a:srgbClr val="BA2121"/>
                </a:solidFill>
                <a:latin typeface="Courier"/>
              </a:rPr>
              <a:t>### Let's back calculate effects to make sure we understand why they are interpreted as percentage differences</a:t>
            </a:r>
            <a:br>
              <a:rPr sz="1400" dirty="0"/>
            </a:br>
            <a:br>
              <a:rPr sz="1400" dirty="0"/>
            </a:br>
            <a:r>
              <a:rPr sz="1400" i="1" dirty="0">
                <a:solidFill>
                  <a:srgbClr val="60A0B0"/>
                </a:solidFill>
                <a:latin typeface="Courier"/>
              </a:rPr>
              <a:t># Make sure we understand how it's calculated</a:t>
            </a:r>
            <a:br>
              <a:rPr sz="1400" dirty="0"/>
            </a:br>
            <a:r>
              <a:rPr sz="1400" dirty="0">
                <a:solidFill>
                  <a:srgbClr val="06287E"/>
                </a:solidFill>
                <a:latin typeface="Courier"/>
              </a:rPr>
              <a:t>with</a:t>
            </a:r>
            <a:r>
              <a:rPr sz="1400" dirty="0">
                <a:latin typeface="Courier"/>
              </a:rPr>
              <a:t>(</a:t>
            </a:r>
            <a:r>
              <a:rPr sz="1400" dirty="0" err="1">
                <a:latin typeface="Courier"/>
              </a:rPr>
              <a:t>contrast_data</a:t>
            </a:r>
            <a:r>
              <a:rPr sz="1400" dirty="0">
                <a:latin typeface="Courier"/>
              </a:rPr>
              <a:t>, </a:t>
            </a:r>
            <a:r>
              <a:rPr sz="1400" dirty="0">
                <a:solidFill>
                  <a:srgbClr val="06287E"/>
                </a:solidFill>
                <a:latin typeface="Courier"/>
              </a:rPr>
              <a:t>log</a:t>
            </a:r>
            <a:r>
              <a:rPr sz="1400" dirty="0">
                <a:latin typeface="Courier"/>
              </a:rPr>
              <a:t>(</a:t>
            </a:r>
            <a:r>
              <a:rPr sz="1400" dirty="0" err="1">
                <a:latin typeface="Courier"/>
              </a:rPr>
              <a:t>mean_front</a:t>
            </a:r>
            <a:r>
              <a:rPr sz="1400" dirty="0">
                <a:latin typeface="Courier"/>
              </a:rPr>
              <a:t>[</a:t>
            </a:r>
            <a:r>
              <a:rPr sz="1400" dirty="0">
                <a:solidFill>
                  <a:srgbClr val="40A070"/>
                </a:solidFill>
                <a:latin typeface="Courier"/>
              </a:rPr>
              <a:t>1</a:t>
            </a:r>
            <a:r>
              <a:rPr sz="1400" dirty="0">
                <a:latin typeface="Courier"/>
              </a:rPr>
              <a:t>] </a:t>
            </a:r>
            <a:r>
              <a:rPr sz="1400" dirty="0">
                <a:solidFill>
                  <a:srgbClr val="4070A0"/>
                </a:solidFill>
                <a:latin typeface="Courier"/>
              </a:rPr>
              <a:t>/</a:t>
            </a:r>
            <a:r>
              <a:rPr sz="1400" dirty="0">
                <a:latin typeface="Courier"/>
              </a:rPr>
              <a:t> </a:t>
            </a:r>
            <a:r>
              <a:rPr sz="1400" dirty="0" err="1">
                <a:latin typeface="Courier"/>
              </a:rPr>
              <a:t>mean_core</a:t>
            </a:r>
            <a:r>
              <a:rPr sz="1400" dirty="0">
                <a:latin typeface="Courier"/>
              </a:rPr>
              <a:t>[</a:t>
            </a:r>
            <a:r>
              <a:rPr sz="1400" dirty="0">
                <a:solidFill>
                  <a:srgbClr val="40A070"/>
                </a:solidFill>
                <a:latin typeface="Courier"/>
              </a:rPr>
              <a:t>1</a:t>
            </a:r>
            <a:r>
              <a:rPr sz="1400" dirty="0">
                <a:latin typeface="Courier"/>
              </a:rPr>
              <a:t>]))</a:t>
            </a:r>
          </a:p>
          <a:p>
            <a:pPr indent="0">
              <a:buNone/>
            </a:pPr>
            <a:r>
              <a:rPr sz="1400" dirty="0">
                <a:latin typeface="Courier"/>
              </a:rPr>
              <a:t>## [1] 0.1419703</a:t>
            </a:r>
          </a:p>
          <a:p>
            <a:pPr indent="0">
              <a:buNone/>
            </a:pPr>
            <a:r>
              <a:rPr sz="1400" i="1" dirty="0">
                <a:solidFill>
                  <a:srgbClr val="60A0B0"/>
                </a:solidFill>
                <a:latin typeface="Courier"/>
              </a:rPr>
              <a:t># Alternatively....</a:t>
            </a:r>
            <a:br>
              <a:rPr sz="1400" dirty="0"/>
            </a:br>
            <a:r>
              <a:rPr sz="1400" dirty="0">
                <a:solidFill>
                  <a:srgbClr val="06287E"/>
                </a:solidFill>
                <a:latin typeface="Courier"/>
              </a:rPr>
              <a:t>with</a:t>
            </a:r>
            <a:r>
              <a:rPr sz="1400" dirty="0">
                <a:latin typeface="Courier"/>
              </a:rPr>
              <a:t>(</a:t>
            </a:r>
            <a:r>
              <a:rPr sz="1400" dirty="0" err="1">
                <a:latin typeface="Courier"/>
              </a:rPr>
              <a:t>contrast_data</a:t>
            </a:r>
            <a:r>
              <a:rPr sz="1400" dirty="0">
                <a:latin typeface="Courier"/>
              </a:rPr>
              <a:t>, </a:t>
            </a:r>
            <a:r>
              <a:rPr sz="1400" dirty="0">
                <a:solidFill>
                  <a:srgbClr val="06287E"/>
                </a:solidFill>
                <a:latin typeface="Courier"/>
              </a:rPr>
              <a:t>log</a:t>
            </a:r>
            <a:r>
              <a:rPr sz="1400" dirty="0">
                <a:latin typeface="Courier"/>
              </a:rPr>
              <a:t>(</a:t>
            </a:r>
            <a:r>
              <a:rPr sz="1400" dirty="0" err="1">
                <a:latin typeface="Courier"/>
              </a:rPr>
              <a:t>mean_front</a:t>
            </a:r>
            <a:r>
              <a:rPr sz="1400" dirty="0">
                <a:latin typeface="Courier"/>
              </a:rPr>
              <a:t>[</a:t>
            </a:r>
            <a:r>
              <a:rPr sz="1400" dirty="0">
                <a:solidFill>
                  <a:srgbClr val="40A070"/>
                </a:solidFill>
                <a:latin typeface="Courier"/>
              </a:rPr>
              <a:t>1</a:t>
            </a:r>
            <a:r>
              <a:rPr sz="1400" dirty="0">
                <a:latin typeface="Courier"/>
              </a:rPr>
              <a:t>]) </a:t>
            </a:r>
            <a:r>
              <a:rPr sz="1400" dirty="0">
                <a:solidFill>
                  <a:srgbClr val="4070A0"/>
                </a:solidFill>
                <a:latin typeface="Courier"/>
              </a:rPr>
              <a:t>-</a:t>
            </a:r>
            <a:r>
              <a:rPr sz="1400" dirty="0">
                <a:latin typeface="Courier"/>
              </a:rPr>
              <a:t> </a:t>
            </a:r>
            <a:r>
              <a:rPr sz="1400" dirty="0">
                <a:solidFill>
                  <a:srgbClr val="06287E"/>
                </a:solidFill>
                <a:latin typeface="Courier"/>
              </a:rPr>
              <a:t>log</a:t>
            </a:r>
            <a:r>
              <a:rPr sz="1400" dirty="0">
                <a:latin typeface="Courier"/>
              </a:rPr>
              <a:t>(</a:t>
            </a:r>
            <a:r>
              <a:rPr sz="1400" dirty="0" err="1">
                <a:latin typeface="Courier"/>
              </a:rPr>
              <a:t>mean_core</a:t>
            </a:r>
            <a:r>
              <a:rPr sz="1400" dirty="0">
                <a:latin typeface="Courier"/>
              </a:rPr>
              <a:t>[</a:t>
            </a:r>
            <a:r>
              <a:rPr sz="1400" dirty="0">
                <a:solidFill>
                  <a:srgbClr val="40A070"/>
                </a:solidFill>
                <a:latin typeface="Courier"/>
              </a:rPr>
              <a:t>1</a:t>
            </a:r>
            <a:r>
              <a:rPr sz="1400" dirty="0">
                <a:latin typeface="Courier"/>
              </a:rPr>
              <a:t>]))</a:t>
            </a:r>
          </a:p>
          <a:p>
            <a:pPr indent="0">
              <a:buNone/>
            </a:pPr>
            <a:r>
              <a:rPr sz="1400" dirty="0">
                <a:latin typeface="Courier"/>
              </a:rPr>
              <a:t>## [1] 0.1419703</a:t>
            </a:r>
          </a:p>
          <a:p>
            <a:pPr indent="0">
              <a:buNone/>
            </a:pPr>
            <a:r>
              <a:rPr sz="1400" i="1" dirty="0">
                <a:solidFill>
                  <a:srgbClr val="60A0B0"/>
                </a:solidFill>
                <a:latin typeface="Courier"/>
              </a:rPr>
              <a:t># Now lets back-transform. </a:t>
            </a:r>
            <a:br>
              <a:rPr sz="1400" dirty="0"/>
            </a:br>
            <a:r>
              <a:rPr sz="1400" dirty="0">
                <a:solidFill>
                  <a:srgbClr val="06287E"/>
                </a:solidFill>
                <a:latin typeface="Courier"/>
              </a:rPr>
              <a:t>with</a:t>
            </a:r>
            <a:r>
              <a:rPr sz="1400" dirty="0">
                <a:latin typeface="Courier"/>
              </a:rPr>
              <a:t>(</a:t>
            </a:r>
            <a:r>
              <a:rPr sz="1400" dirty="0" err="1">
                <a:latin typeface="Courier"/>
              </a:rPr>
              <a:t>contrast_data</a:t>
            </a:r>
            <a:r>
              <a:rPr sz="1400" dirty="0">
                <a:latin typeface="Courier"/>
              </a:rPr>
              <a:t>, </a:t>
            </a:r>
            <a:r>
              <a:rPr sz="1400" dirty="0">
                <a:solidFill>
                  <a:srgbClr val="06287E"/>
                </a:solidFill>
                <a:latin typeface="Courier"/>
              </a:rPr>
              <a:t>exp</a:t>
            </a:r>
            <a:r>
              <a:rPr sz="1400" dirty="0">
                <a:latin typeface="Courier"/>
              </a:rPr>
              <a:t>(</a:t>
            </a:r>
            <a:r>
              <a:rPr sz="1400" dirty="0">
                <a:solidFill>
                  <a:srgbClr val="06287E"/>
                </a:solidFill>
                <a:latin typeface="Courier"/>
              </a:rPr>
              <a:t>log</a:t>
            </a:r>
            <a:r>
              <a:rPr sz="1400" dirty="0">
                <a:latin typeface="Courier"/>
              </a:rPr>
              <a:t>(</a:t>
            </a:r>
            <a:r>
              <a:rPr sz="1400" dirty="0" err="1">
                <a:latin typeface="Courier"/>
              </a:rPr>
              <a:t>mean_front</a:t>
            </a:r>
            <a:r>
              <a:rPr sz="1400" dirty="0">
                <a:latin typeface="Courier"/>
              </a:rPr>
              <a:t>[</a:t>
            </a:r>
            <a:r>
              <a:rPr sz="1400" dirty="0">
                <a:solidFill>
                  <a:srgbClr val="40A070"/>
                </a:solidFill>
                <a:latin typeface="Courier"/>
              </a:rPr>
              <a:t>1</a:t>
            </a:r>
            <a:r>
              <a:rPr sz="1400" dirty="0">
                <a:latin typeface="Courier"/>
              </a:rPr>
              <a:t>]) </a:t>
            </a:r>
            <a:r>
              <a:rPr sz="1400" dirty="0">
                <a:solidFill>
                  <a:srgbClr val="4070A0"/>
                </a:solidFill>
                <a:latin typeface="Courier"/>
              </a:rPr>
              <a:t>-</a:t>
            </a:r>
            <a:r>
              <a:rPr sz="1400" dirty="0">
                <a:latin typeface="Courier"/>
              </a:rPr>
              <a:t> </a:t>
            </a:r>
            <a:r>
              <a:rPr sz="1400" dirty="0">
                <a:solidFill>
                  <a:srgbClr val="06287E"/>
                </a:solidFill>
                <a:latin typeface="Courier"/>
              </a:rPr>
              <a:t>log</a:t>
            </a:r>
            <a:r>
              <a:rPr sz="1400" dirty="0">
                <a:latin typeface="Courier"/>
              </a:rPr>
              <a:t>(</a:t>
            </a:r>
            <a:r>
              <a:rPr sz="1400" dirty="0" err="1">
                <a:latin typeface="Courier"/>
              </a:rPr>
              <a:t>mean_core</a:t>
            </a:r>
            <a:r>
              <a:rPr sz="1400" dirty="0">
                <a:latin typeface="Courier"/>
              </a:rPr>
              <a:t>[</a:t>
            </a:r>
            <a:r>
              <a:rPr sz="1400" dirty="0">
                <a:solidFill>
                  <a:srgbClr val="40A070"/>
                </a:solidFill>
                <a:latin typeface="Courier"/>
              </a:rPr>
              <a:t>1</a:t>
            </a:r>
            <a:r>
              <a:rPr sz="1400" dirty="0">
                <a:latin typeface="Courier"/>
              </a:rPr>
              <a:t>])))</a:t>
            </a:r>
          </a:p>
          <a:p>
            <a:pPr indent="0">
              <a:buNone/>
            </a:pPr>
            <a:r>
              <a:rPr sz="1400" dirty="0">
                <a:latin typeface="Courier"/>
              </a:rPr>
              <a:t>## [1] 1.152542</a:t>
            </a:r>
          </a:p>
          <a:p>
            <a:pPr indent="0">
              <a:buNone/>
            </a:pPr>
            <a:r>
              <a:rPr sz="1400" i="1" dirty="0">
                <a:solidFill>
                  <a:srgbClr val="60A0B0"/>
                </a:solidFill>
                <a:latin typeface="Courier"/>
              </a:rPr>
              <a:t># </a:t>
            </a:r>
            <a:r>
              <a:rPr sz="1400" b="1" i="1" dirty="0">
                <a:solidFill>
                  <a:srgbClr val="60A0B0"/>
                </a:solidFill>
                <a:latin typeface="Courier"/>
              </a:rPr>
              <a:t>Interpretation: What this tells us is that the numerator </a:t>
            </a:r>
            <a:r>
              <a:rPr lang="en-AU" sz="1400" b="1" i="1" dirty="0">
                <a:solidFill>
                  <a:srgbClr val="60A0B0"/>
                </a:solidFill>
                <a:latin typeface="Courier"/>
              </a:rPr>
              <a:t>(marginal (front) mean) </a:t>
            </a:r>
            <a:r>
              <a:rPr sz="1400" b="1" i="1" dirty="0">
                <a:solidFill>
                  <a:srgbClr val="60A0B0"/>
                </a:solidFill>
                <a:latin typeface="Courier"/>
              </a:rPr>
              <a:t>is 1.15 times the denominator</a:t>
            </a:r>
            <a:r>
              <a:rPr lang="en-AU" sz="1400" b="1" i="1" dirty="0">
                <a:solidFill>
                  <a:srgbClr val="60A0B0"/>
                </a:solidFill>
                <a:latin typeface="Courier"/>
              </a:rPr>
              <a:t> (Core mean)</a:t>
            </a:r>
            <a:r>
              <a:rPr sz="1400" b="1" i="1" dirty="0">
                <a:solidFill>
                  <a:srgbClr val="60A0B0"/>
                </a:solidFill>
                <a:latin typeface="Courier"/>
              </a:rPr>
              <a:t>, or, that the marginal (front) mean is 15% larger compared to the core mean.</a:t>
            </a:r>
            <a:r>
              <a:rPr sz="1400" i="1" dirty="0">
                <a:solidFill>
                  <a:srgbClr val="60A0B0"/>
                </a:solidFill>
                <a:latin typeface="Courier"/>
              </a:rPr>
              <a:t> We can see that this is true as follows:</a:t>
            </a:r>
            <a:br>
              <a:rPr sz="1400" dirty="0"/>
            </a:br>
            <a:r>
              <a:rPr sz="1400" dirty="0">
                <a:solidFill>
                  <a:srgbClr val="06287E"/>
                </a:solidFill>
                <a:latin typeface="Courier"/>
              </a:rPr>
              <a:t>with</a:t>
            </a:r>
            <a:r>
              <a:rPr sz="1400" dirty="0">
                <a:latin typeface="Courier"/>
              </a:rPr>
              <a:t>(</a:t>
            </a:r>
            <a:r>
              <a:rPr sz="1400" dirty="0" err="1">
                <a:latin typeface="Courier"/>
              </a:rPr>
              <a:t>contrast_data</a:t>
            </a:r>
            <a:r>
              <a:rPr sz="1400" dirty="0">
                <a:latin typeface="Courier"/>
              </a:rPr>
              <a:t>, </a:t>
            </a:r>
            <a:r>
              <a:rPr sz="1400" dirty="0">
                <a:solidFill>
                  <a:srgbClr val="06287E"/>
                </a:solidFill>
                <a:latin typeface="Courier"/>
              </a:rPr>
              <a:t>exp</a:t>
            </a:r>
            <a:r>
              <a:rPr sz="1400" dirty="0">
                <a:latin typeface="Courier"/>
              </a:rPr>
              <a:t>(</a:t>
            </a:r>
            <a:r>
              <a:rPr sz="1400" dirty="0">
                <a:solidFill>
                  <a:srgbClr val="06287E"/>
                </a:solidFill>
                <a:latin typeface="Courier"/>
              </a:rPr>
              <a:t>log</a:t>
            </a:r>
            <a:r>
              <a:rPr sz="1400" dirty="0">
                <a:latin typeface="Courier"/>
              </a:rPr>
              <a:t>(</a:t>
            </a:r>
            <a:r>
              <a:rPr sz="1400" dirty="0" err="1">
                <a:latin typeface="Courier"/>
              </a:rPr>
              <a:t>mean_front</a:t>
            </a:r>
            <a:r>
              <a:rPr sz="1400" dirty="0">
                <a:latin typeface="Courier"/>
              </a:rPr>
              <a:t>[</a:t>
            </a:r>
            <a:r>
              <a:rPr sz="1400" dirty="0">
                <a:solidFill>
                  <a:srgbClr val="40A070"/>
                </a:solidFill>
                <a:latin typeface="Courier"/>
              </a:rPr>
              <a:t>1</a:t>
            </a:r>
            <a:r>
              <a:rPr sz="1400" dirty="0">
                <a:latin typeface="Courier"/>
              </a:rPr>
              <a:t>]) </a:t>
            </a:r>
            <a:r>
              <a:rPr sz="1400" dirty="0">
                <a:solidFill>
                  <a:srgbClr val="4070A0"/>
                </a:solidFill>
                <a:latin typeface="Courier"/>
              </a:rPr>
              <a:t>-</a:t>
            </a:r>
            <a:r>
              <a:rPr sz="1400" dirty="0">
                <a:latin typeface="Courier"/>
              </a:rPr>
              <a:t> </a:t>
            </a:r>
            <a:r>
              <a:rPr sz="1400" dirty="0">
                <a:solidFill>
                  <a:srgbClr val="06287E"/>
                </a:solidFill>
                <a:latin typeface="Courier"/>
              </a:rPr>
              <a:t>log</a:t>
            </a:r>
            <a:r>
              <a:rPr sz="1400" dirty="0">
                <a:latin typeface="Courier"/>
              </a:rPr>
              <a:t>(</a:t>
            </a:r>
            <a:r>
              <a:rPr sz="1400" dirty="0" err="1">
                <a:latin typeface="Courier"/>
              </a:rPr>
              <a:t>mean_core</a:t>
            </a:r>
            <a:r>
              <a:rPr sz="1400" dirty="0">
                <a:latin typeface="Courier"/>
              </a:rPr>
              <a:t>[</a:t>
            </a:r>
            <a:r>
              <a:rPr sz="1400" dirty="0">
                <a:solidFill>
                  <a:srgbClr val="40A070"/>
                </a:solidFill>
                <a:latin typeface="Courier"/>
              </a:rPr>
              <a:t>1</a:t>
            </a:r>
            <a:r>
              <a:rPr sz="1400" dirty="0">
                <a:latin typeface="Courier"/>
              </a:rPr>
              <a:t>])) </a:t>
            </a:r>
            <a:r>
              <a:rPr sz="1400" dirty="0">
                <a:solidFill>
                  <a:srgbClr val="4070A0"/>
                </a:solidFill>
                <a:latin typeface="Courier"/>
              </a:rPr>
              <a:t>*</a:t>
            </a:r>
            <a:r>
              <a:rPr sz="1400" dirty="0">
                <a:latin typeface="Courier"/>
              </a:rPr>
              <a:t> </a:t>
            </a:r>
            <a:r>
              <a:rPr sz="1400" dirty="0" err="1">
                <a:latin typeface="Courier"/>
              </a:rPr>
              <a:t>mean_core</a:t>
            </a:r>
            <a:r>
              <a:rPr sz="1400" dirty="0">
                <a:latin typeface="Courier"/>
              </a:rPr>
              <a:t>[</a:t>
            </a:r>
            <a:r>
              <a:rPr sz="1400" dirty="0">
                <a:solidFill>
                  <a:srgbClr val="40A070"/>
                </a:solidFill>
                <a:latin typeface="Courier"/>
              </a:rPr>
              <a:t>1</a:t>
            </a:r>
            <a:r>
              <a:rPr sz="1400" dirty="0">
                <a:latin typeface="Courier"/>
              </a:rPr>
              <a:t>])</a:t>
            </a:r>
          </a:p>
          <a:p>
            <a:pPr indent="0">
              <a:buNone/>
            </a:pPr>
            <a:r>
              <a:rPr sz="1400" dirty="0">
                <a:latin typeface="Courier"/>
              </a:rPr>
              <a:t>## [1] 0.9525292</a:t>
            </a:r>
          </a:p>
          <a:p>
            <a:pPr indent="0">
              <a:buNone/>
            </a:pPr>
            <a:r>
              <a:rPr sz="1400" i="1" dirty="0">
                <a:solidFill>
                  <a:srgbClr val="60A0B0"/>
                </a:solidFill>
                <a:latin typeface="Courier"/>
              </a:rPr>
              <a:t># This value should now match the marginal mean value, which it does</a:t>
            </a:r>
            <a:br>
              <a:rPr sz="1400" dirty="0"/>
            </a:br>
            <a:r>
              <a:rPr sz="1400" dirty="0">
                <a:solidFill>
                  <a:srgbClr val="06287E"/>
                </a:solidFill>
                <a:latin typeface="Courier"/>
              </a:rPr>
              <a:t>with</a:t>
            </a:r>
            <a:r>
              <a:rPr sz="1400" dirty="0">
                <a:latin typeface="Courier"/>
              </a:rPr>
              <a:t>(</a:t>
            </a:r>
            <a:r>
              <a:rPr sz="1400" dirty="0" err="1">
                <a:latin typeface="Courier"/>
              </a:rPr>
              <a:t>contrast_data</a:t>
            </a:r>
            <a:r>
              <a:rPr sz="1400" dirty="0">
                <a:latin typeface="Courier"/>
              </a:rPr>
              <a:t>, </a:t>
            </a:r>
            <a:r>
              <a:rPr sz="1400" dirty="0" err="1">
                <a:latin typeface="Courier"/>
              </a:rPr>
              <a:t>mean_front</a:t>
            </a:r>
            <a:r>
              <a:rPr sz="1400" dirty="0">
                <a:latin typeface="Courier"/>
              </a:rPr>
              <a:t>[</a:t>
            </a:r>
            <a:r>
              <a:rPr sz="1400" dirty="0">
                <a:solidFill>
                  <a:srgbClr val="40A070"/>
                </a:solidFill>
                <a:latin typeface="Courier"/>
              </a:rPr>
              <a:t>1</a:t>
            </a:r>
            <a:r>
              <a:rPr sz="1400" dirty="0">
                <a:latin typeface="Courier"/>
              </a:rPr>
              <a:t>])</a:t>
            </a:r>
          </a:p>
          <a:p>
            <a:pPr indent="0">
              <a:buNone/>
            </a:pPr>
            <a:r>
              <a:rPr sz="1400" dirty="0">
                <a:latin typeface="Courier"/>
              </a:rPr>
              <a:t>## [1] 0.9525292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0CA2DA-757E-8212-92B2-FA6A1995AF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>
                <a:solidFill>
                  <a:srgbClr val="C00000"/>
                </a:solidFill>
              </a:rPr>
              <a:t>Assumes normally distributed data</a:t>
            </a:r>
          </a:p>
          <a:p>
            <a:r>
              <a:rPr lang="en-US" dirty="0">
                <a:solidFill>
                  <a:srgbClr val="C00000"/>
                </a:solidFill>
              </a:rPr>
              <a:t>Independent samples</a:t>
            </a:r>
          </a:p>
          <a:p>
            <a:r>
              <a:rPr lang="en-US" dirty="0">
                <a:solidFill>
                  <a:srgbClr val="C00000"/>
                </a:solidFill>
              </a:rPr>
              <a:t>Equal variance in groups….</a:t>
            </a:r>
          </a:p>
          <a:p>
            <a:endParaRPr lang="en-US" dirty="0"/>
          </a:p>
          <a:p>
            <a:r>
              <a:rPr lang="en-US" dirty="0"/>
              <a:t>Data in physiology can vary a lot and these assumptions may not always been valid depending on units</a:t>
            </a:r>
          </a:p>
          <a:p>
            <a:pPr lvl="1"/>
            <a:r>
              <a:rPr lang="en-US" dirty="0"/>
              <a:t>Counts, latencies, proportions</a:t>
            </a:r>
          </a:p>
          <a:p>
            <a:pPr lvl="1"/>
            <a:r>
              <a:rPr lang="en-US" dirty="0"/>
              <a:t>Not always normal and can </a:t>
            </a:r>
            <a:r>
              <a:rPr lang="en-US" b="1" dirty="0"/>
              <a:t>dramatically impact effect size values</a:t>
            </a:r>
          </a:p>
          <a:p>
            <a:pPr lvl="1"/>
            <a:r>
              <a:rPr lang="en-US" b="1" dirty="0"/>
              <a:t>Pay close attention to units and be critical about whether these will cause issues</a:t>
            </a:r>
          </a:p>
          <a:p>
            <a:pPr lvl="1"/>
            <a:r>
              <a:rPr lang="en-US" b="1" dirty="0"/>
              <a:t>Can result in outliers or influential points in analyses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C56337D-04D5-62FF-86D6-AA3BD9E516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305" y="457201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Remember, all effect size statistics make assumptions…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132276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A5D93-4DAB-D55F-D51F-A0D78159A6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 raw means and </a:t>
            </a:r>
            <a:r>
              <a:rPr lang="en-US" dirty="0" err="1"/>
              <a:t>sds</a:t>
            </a:r>
            <a:r>
              <a:rPr lang="en-US" dirty="0"/>
              <a:t>….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7E7E28-35B9-176E-1194-9A5AD6F926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Proportions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Latencies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CA3C97D7-B4D7-E96A-CD58-06D28630AC7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500132" y="4204504"/>
                <a:ext cx="4143736" cy="161756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89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914377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371566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754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285943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743131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200320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657509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114697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ar-AE" sz="1600" smtClean="0">
                          <a:latin typeface="Cambria Math" panose="02040503050406030204" pitchFamily="18" charset="0"/>
                        </a:rPr>
                        <m:t>𝑙𝑛</m:t>
                      </m:r>
                      <m:acc>
                        <m:accPr>
                          <m:chr m:val="‾"/>
                          <m:ctrlPr>
                            <a:rPr lang="ar-AE" sz="1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ar-AE" sz="160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  <m:r>
                        <a:rPr lang="ar-AE" sz="16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ar-AE" sz="1600">
                          <a:latin typeface="Cambria Math" panose="02040503050406030204" pitchFamily="18" charset="0"/>
                        </a:rPr>
                        <m:t>𝑙𝑜𝑔</m:t>
                      </m:r>
                      <m:d>
                        <m:dPr>
                          <m:ctrlPr>
                            <a:rPr lang="ar-AE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‾"/>
                              <m:ctrlPr>
                                <a:rPr lang="ar-AE" sz="1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ar-AE" sz="160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e>
                      </m:d>
                      <m:r>
                        <a:rPr lang="ar-AE" sz="160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ar-AE" sz="1600">
                          <a:latin typeface="Cambria Math" panose="02040503050406030204" pitchFamily="18" charset="0"/>
                        </a:rPr>
                        <m:t>𝑙𝑜𝑔</m:t>
                      </m:r>
                      <m:rad>
                        <m:radPr>
                          <m:ctrlPr>
                            <a:rPr lang="ar-AE" sz="16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d>
                            <m:dPr>
                              <m:ctrlPr>
                                <a:rPr lang="ar-AE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ar-AE" sz="1600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f>
                                <m:fPr>
                                  <m:ctrlPr>
                                    <a:rPr lang="ar-AE" sz="1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ar-AE" sz="160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  <m:sSup>
                                    <m:sSupPr>
                                      <m:ctrlPr>
                                        <a:rPr lang="ar-AE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ar-AE" sz="1600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  <m:sup>
                                      <m:r>
                                        <a:rPr lang="ar-AE" sz="160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sSup>
                                    <m:sSupPr>
                                      <m:ctrlPr>
                                        <a:rPr lang="ar-AE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‾"/>
                                          <m:ctrlPr>
                                            <a:rPr lang="ar-AE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ar-AE" sz="1600">
                                              <a:latin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ar-AE" sz="160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rad>
                    </m:oMath>
                  </m:oMathPara>
                </a14:m>
                <a:endParaRPr lang="ar-AE" sz="1600" dirty="0"/>
              </a:p>
              <a:p>
                <a:pPr marL="0" indent="0">
                  <a:buFont typeface="Arial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ar-AE" sz="1600">
                          <a:latin typeface="Cambria Math" panose="02040503050406030204" pitchFamily="18" charset="0"/>
                        </a:rPr>
                        <m:t>𝑙𝑛𝑆𝐷</m:t>
                      </m:r>
                      <m:r>
                        <a:rPr lang="ar-AE" sz="160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ctrlPr>
                            <a:rPr lang="ar-AE" sz="16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ar-AE" sz="1600">
                              <a:latin typeface="Cambria Math" panose="02040503050406030204" pitchFamily="18" charset="0"/>
                            </a:rPr>
                            <m:t>𝑙𝑜𝑔</m:t>
                          </m:r>
                          <m:d>
                            <m:dPr>
                              <m:ctrlPr>
                                <a:rPr lang="ar-AE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ar-AE" sz="1600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f>
                                <m:fPr>
                                  <m:ctrlPr>
                                    <a:rPr lang="ar-AE" sz="1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ar-AE" sz="160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  <m:sSup>
                                    <m:sSupPr>
                                      <m:ctrlPr>
                                        <a:rPr lang="ar-AE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ar-AE" sz="1600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  <m:sup>
                                      <m:r>
                                        <a:rPr lang="ar-AE" sz="160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sSup>
                                    <m:sSupPr>
                                      <m:ctrlPr>
                                        <a:rPr lang="ar-AE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‾"/>
                                          <m:ctrlPr>
                                            <a:rPr lang="ar-AE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ar-AE" sz="1600">
                                              <a:latin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ar-AE" sz="160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rad>
                    </m:oMath>
                  </m:oMathPara>
                </a14:m>
                <a:endParaRPr lang="ar-AE" sz="1600" dirty="0"/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CA3C97D7-B4D7-E96A-CD58-06D28630AC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0132" y="4204504"/>
                <a:ext cx="4143736" cy="161756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C809A094-124F-5D02-AFFB-6086A0C3898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81284" y="2415230"/>
                <a:ext cx="2806861" cy="148517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89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914377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371566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754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285943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743131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200320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657509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114697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‾"/>
                          <m:ctrlPr>
                            <a:rPr lang="ar-AE" sz="16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ar-AE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sz="160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ar-AE" sz="160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e>
                      </m:acc>
                      <m:r>
                        <a:rPr lang="ar-AE" sz="16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ar-AE" sz="1600">
                          <a:latin typeface="Cambria Math" panose="02040503050406030204" pitchFamily="18" charset="0"/>
                        </a:rPr>
                        <m:t>𝑙𝑜𝑔</m:t>
                      </m:r>
                      <m:d>
                        <m:dPr>
                          <m:ctrlPr>
                            <a:rPr lang="ar-AE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ar-AE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ar-AE" sz="160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num>
                            <m:den>
                              <m:r>
                                <a:rPr lang="ar-AE" sz="160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ar-AE" sz="160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ar-AE" sz="1600" dirty="0"/>
              </a:p>
              <a:p>
                <a:pPr marL="0" indent="0">
                  <a:buFont typeface="Arial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ar-AE" sz="1600">
                          <a:latin typeface="Cambria Math" panose="02040503050406030204" pitchFamily="18" charset="0"/>
                        </a:rPr>
                        <m:t>𝑆</m:t>
                      </m:r>
                      <m:sSub>
                        <m:sSubPr>
                          <m:ctrlPr>
                            <a:rPr lang="ar-AE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160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ar-AE" sz="160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ar-AE" sz="160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ctrlPr>
                            <a:rPr lang="ar-AE" sz="16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ar-AE" sz="1600">
                              <a:latin typeface="Cambria Math" panose="02040503050406030204" pitchFamily="18" charset="0"/>
                            </a:rPr>
                            <m:t>𝑆</m:t>
                          </m:r>
                          <m:sSup>
                            <m:sSupPr>
                              <m:ctrlPr>
                                <a:rPr lang="ar-AE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ar-AE" sz="160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ar-AE" sz="16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d>
                            <m:dPr>
                              <m:ctrlPr>
                                <a:rPr lang="ar-AE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ar-AE" sz="1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ar-AE" sz="160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ar-AE" sz="160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den>
                              </m:f>
                            </m:e>
                          </m:d>
                          <m:r>
                            <a:rPr lang="ar-AE" sz="160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ar-AE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ar-AE" sz="1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ar-AE" sz="160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num>
                                <m:den>
                                  <m:r>
                                    <a:rPr lang="ar-AE" sz="160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sSup>
                                    <m:sSupPr>
                                      <m:ctrlPr>
                                        <a:rPr lang="ar-AE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ar-AE" sz="160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p>
                                      <m:r>
                                        <a:rPr lang="ar-AE" sz="160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rad>
                    </m:oMath>
                  </m:oMathPara>
                </a14:m>
                <a:endParaRPr lang="ar-AE" sz="1600" dirty="0"/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C809A094-124F-5D02-AFFB-6086A0C389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1284" y="2415230"/>
                <a:ext cx="2806861" cy="1485176"/>
              </a:xfrm>
              <a:prstGeom prst="rect">
                <a:avLst/>
              </a:prstGeom>
              <a:blipFill>
                <a:blip r:embed="rId3"/>
                <a:stretch>
                  <a:fillRect r="-18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8F6A5CCD-D538-5A87-A51F-2442A2C6FCE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80858" y="2349037"/>
                <a:ext cx="2427514" cy="161756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89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914377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371566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754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285943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743131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200320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657509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114697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‾"/>
                          <m:ctrlPr>
                            <a:rPr lang="ar-AE" sz="1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ar-AE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sz="180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ar-AE" sz="180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acc>
                      <m:r>
                        <a:rPr lang="ar-AE" sz="18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ar-AE" sz="1800">
                          <a:latin typeface="Cambria Math" panose="02040503050406030204" pitchFamily="18" charset="0"/>
                        </a:rPr>
                        <m:t>𝑎𝑟𝑐𝑠𝑖𝑛𝑒</m:t>
                      </m:r>
                      <m:d>
                        <m:dPr>
                          <m:ctrlPr>
                            <a:rPr lang="ar-AE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ad>
                            <m:radPr>
                              <m:ctrlPr>
                                <a:rPr lang="ar-AE" sz="18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acc>
                                <m:accPr>
                                  <m:chr m:val="‾"/>
                                  <m:ctrlPr>
                                    <a:rPr lang="ar-AE" sz="18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ar-AE" sz="180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acc>
                            </m:e>
                          </m:rad>
                        </m:e>
                      </m:d>
                    </m:oMath>
                  </m:oMathPara>
                </a14:m>
                <a:endParaRPr lang="ar-AE" sz="1800" dirty="0"/>
              </a:p>
              <a:p>
                <a:pPr marL="0" indent="0">
                  <a:buFont typeface="Arial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ar-AE" sz="1800">
                          <a:latin typeface="Cambria Math" panose="02040503050406030204" pitchFamily="18" charset="0"/>
                        </a:rPr>
                        <m:t>𝑆</m:t>
                      </m:r>
                      <m:sSub>
                        <m:sSubPr>
                          <m:ctrlPr>
                            <a:rPr lang="ar-AE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180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ar-AE" sz="180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ar-AE" sz="180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ctrlPr>
                            <a:rPr lang="ar-AE" sz="18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ar-AE" sz="1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ar-AE" sz="180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sSup>
                                <m:sSupPr>
                                  <m:ctrlPr>
                                    <a:rPr lang="ar-AE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ar-AE" sz="180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p>
                                  <m:r>
                                    <a:rPr lang="ar-AE" sz="18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ar-AE" sz="180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acc>
                                <m:accPr>
                                  <m:chr m:val="‾"/>
                                  <m:ctrlPr>
                                    <a:rPr lang="ar-AE" sz="18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ar-AE" sz="180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ar-AE" sz="1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ar-AE" sz="180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acc>
                                    <m:accPr>
                                      <m:chr m:val="‾"/>
                                      <m:ctrlPr>
                                        <a:rPr lang="ar-AE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ar-AE" sz="180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</m:acc>
                                </m:e>
                              </m:d>
                            </m:den>
                          </m:f>
                        </m:e>
                      </m:rad>
                    </m:oMath>
                  </m:oMathPara>
                </a14:m>
                <a:endParaRPr lang="ar-AE" sz="1800" dirty="0"/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8F6A5CCD-D538-5A87-A51F-2442A2C6FC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0858" y="2349037"/>
                <a:ext cx="2427514" cy="161756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4636787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641C5B-0381-A2C7-2505-B686D2F27F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07939"/>
            <a:ext cx="8229600" cy="5370653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/>
              <a:t>Counts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If mean and variance are large then probably behaves normally</a:t>
            </a:r>
          </a:p>
          <a:p>
            <a:pPr lvl="1"/>
            <a:r>
              <a:rPr lang="en-US" dirty="0"/>
              <a:t>Model counts directly…</a:t>
            </a:r>
            <a:r>
              <a:rPr lang="en-US" dirty="0" err="1"/>
              <a:t>Mengersen</a:t>
            </a:r>
            <a:r>
              <a:rPr lang="en-US" dirty="0"/>
              <a:t> &amp; </a:t>
            </a:r>
            <a:r>
              <a:rPr lang="en-US" dirty="0" err="1"/>
              <a:t>Gurevitch</a:t>
            </a:r>
            <a:r>
              <a:rPr lang="en-US" dirty="0"/>
              <a:t> (2013) chapter 7 (pg. 72).</a:t>
            </a:r>
          </a:p>
          <a:p>
            <a:pPr lvl="1"/>
            <a:r>
              <a:rPr lang="en-US" dirty="0"/>
              <a:t>If using </a:t>
            </a:r>
            <a:r>
              <a:rPr lang="en-US" dirty="0" err="1"/>
              <a:t>lnRR</a:t>
            </a:r>
            <a:r>
              <a:rPr lang="en-US" dirty="0"/>
              <a:t> check using Geary’s test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Do for control and treatment groups</a:t>
            </a:r>
          </a:p>
          <a:p>
            <a:pPr lvl="1"/>
            <a:r>
              <a:rPr lang="en-US" dirty="0"/>
              <a:t>Sensitivity analyses with and without effects that fail test (i.e., over 3) (</a:t>
            </a:r>
            <a:r>
              <a:rPr lang="en-AU" dirty="0" err="1"/>
              <a:t>Lajeunesse</a:t>
            </a:r>
            <a:r>
              <a:rPr lang="en-AU" dirty="0"/>
              <a:t>. 2015. Ecology, 96: </a:t>
            </a:r>
            <a:r>
              <a:rPr lang="en-AU" dirty="0" err="1"/>
              <a:t>pg</a:t>
            </a:r>
            <a:r>
              <a:rPr lang="en-AU" dirty="0"/>
              <a:t> 2061)</a:t>
            </a:r>
            <a:endParaRPr lang="en-US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0BE0853-0A19-DBC9-4439-EE3B1F01CC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64939"/>
            <a:ext cx="8229600" cy="1143000"/>
          </a:xfrm>
        </p:spPr>
        <p:txBody>
          <a:bodyPr/>
          <a:lstStyle/>
          <a:p>
            <a:r>
              <a:rPr lang="en-US" dirty="0"/>
              <a:t>Transform raw means and </a:t>
            </a:r>
            <a:r>
              <a:rPr lang="en-US" dirty="0" err="1"/>
              <a:t>sds</a:t>
            </a:r>
            <a:r>
              <a:rPr lang="en-US" dirty="0"/>
              <a:t>….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9FFECAE2-6E82-FA74-549E-9DB935A4782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633240" y="3699558"/>
                <a:ext cx="4323144" cy="101804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77500" lnSpcReduction="20000"/>
              </a:bodyPr>
              <a:lstStyle>
                <a:lvl1pPr marL="457189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914377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371566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754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285943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743131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200320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657509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114697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lang="ar-AE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‾"/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num>
                        <m:den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𝑆𝐷</m:t>
                          </m:r>
                        </m:den>
                      </m:f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sSup>
                                <m:sSupPr>
                                  <m:ctrlPr>
                                    <a:rPr lang="ar-AE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ar-AE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p>
                                  <m:r>
                                    <a:rPr lang="ar-AE">
                                      <a:latin typeface="Cambria Math" panose="02040503050406030204" pitchFamily="18" charset="0"/>
                                    </a:rPr>
                                    <m:t>3/2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1+4</m:t>
                              </m:r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</m:e>
                      </m:d>
                      <m:r>
                        <a:rPr lang="ar-AE">
                          <a:latin typeface="Cambria Math" panose="02040503050406030204" pitchFamily="18" charset="0"/>
                        </a:rPr>
                        <m:t>≥3</m:t>
                      </m:r>
                    </m:oMath>
                  </m:oMathPara>
                </a14:m>
                <a:endParaRPr lang="ar-AE" dirty="0"/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9FFECAE2-6E82-FA74-549E-9DB935A478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3240" y="3699558"/>
                <a:ext cx="4323144" cy="101804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2672781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2FFBF-2E80-514D-B4AD-2651948DD3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11094"/>
            <a:ext cx="7886700" cy="1063883"/>
          </a:xfrm>
        </p:spPr>
        <p:txBody>
          <a:bodyPr>
            <a:normAutofit fontScale="90000"/>
          </a:bodyPr>
          <a:lstStyle/>
          <a:p>
            <a:r>
              <a:rPr lang="en-US" dirty="0"/>
              <a:t>Criticisms for meta-analysis (limitations?)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F443B6-39BF-7E45-88DE-104CCED248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19084"/>
            <a:ext cx="7886700" cy="4351338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Mixing of different kinds of studies (apples &amp; oranges)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Too much emphasis on the overall effect size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Mixing good and bad studies (garbage in, garbage out)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Meta-analyses on the same topic disagree (happens a lot in medicine!)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Meta-analysis is useless because of the prevalence of </a:t>
            </a:r>
            <a:r>
              <a:rPr lang="en-US" i="1" dirty="0"/>
              <a:t>publication bias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4239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0E33E-7A7C-0A4C-83A8-9EE816500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Mega-silliness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359325-C92B-4143-963E-7ED306A5DA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6570" y="6090208"/>
            <a:ext cx="4085366" cy="3563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55B7732-7931-4E48-95DE-B8EC3825D0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9920" y="2382470"/>
            <a:ext cx="3998821" cy="19191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2D5214A-0533-E045-A883-51E57D2BBE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1634" y="4921717"/>
            <a:ext cx="2190302" cy="94913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0C940E0-DB33-0849-8515-BF1FFFD845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064" y="3002521"/>
            <a:ext cx="4723374" cy="191919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82CB41E-8E3E-1649-8A60-8301D1BE94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6043900"/>
            <a:ext cx="4723375" cy="44897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8DC7117-37D2-6248-AA66-E54E9242DB3A}"/>
              </a:ext>
            </a:extLst>
          </p:cNvPr>
          <p:cNvSpPr txBox="1"/>
          <p:nvPr/>
        </p:nvSpPr>
        <p:spPr>
          <a:xfrm>
            <a:off x="1041804" y="2323164"/>
            <a:ext cx="29838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very first ”meta-analysis”</a:t>
            </a:r>
          </a:p>
        </p:txBody>
      </p:sp>
    </p:spTree>
    <p:extLst>
      <p:ext uri="{BB962C8B-B14F-4D97-AF65-F5344CB8AC3E}">
        <p14:creationId xmlns:p14="http://schemas.microsoft.com/office/powerpoint/2010/main" val="152598433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D1432-4CB5-9F30-E47D-49478A9AC5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Are standard effect sizes always appropriate?</a:t>
            </a:r>
          </a:p>
        </p:txBody>
      </p:sp>
      <p:pic>
        <p:nvPicPr>
          <p:cNvPr id="4" name="Content Placeholder 10" descr="Chart, bar chart&#10;&#10;Description automatically generated">
            <a:extLst>
              <a:ext uri="{FF2B5EF4-FFF2-40B4-BE49-F238E27FC236}">
                <a16:creationId xmlns:a16="http://schemas.microsoft.com/office/drawing/2014/main" id="{71D800E0-A82A-93C2-A8D7-F606708CFB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54" t="1140" r="3187" b="41146"/>
          <a:stretch/>
        </p:blipFill>
        <p:spPr>
          <a:xfrm>
            <a:off x="1273370" y="1600201"/>
            <a:ext cx="6597260" cy="4803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4642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FFBCC5-81E0-1E79-8EB4-4A8A81C90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338404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We have a webpage! </a:t>
            </a:r>
            <a:br>
              <a:rPr lang="en-US" b="1" dirty="0"/>
            </a:br>
            <a:endParaRPr lang="en-US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8C0308-67D1-CDF4-407C-B7CD7F5E87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605" t="17341" r="61201" b="12347"/>
          <a:stretch/>
        </p:blipFill>
        <p:spPr>
          <a:xfrm>
            <a:off x="107881" y="1389324"/>
            <a:ext cx="4990776" cy="407935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D16508B-5C2E-4C68-9456-6C799081FEB2}"/>
              </a:ext>
            </a:extLst>
          </p:cNvPr>
          <p:cNvSpPr txBox="1"/>
          <p:nvPr/>
        </p:nvSpPr>
        <p:spPr>
          <a:xfrm>
            <a:off x="5158468" y="2326355"/>
            <a:ext cx="39855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hlinkClick r:id="rId3"/>
              </a:rPr>
              <a:t>https://daniel1noble.github.io/meta-workshop/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44D05B1-5095-697F-C96C-D2A3125C2FC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000" t="10612" r="56067" b="11947"/>
          <a:stretch/>
        </p:blipFill>
        <p:spPr>
          <a:xfrm>
            <a:off x="4880225" y="3685998"/>
            <a:ext cx="4388061" cy="2816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3109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0298D73-3066-EADB-3749-A9E4D71A0D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362" b="5121"/>
          <a:stretch/>
        </p:blipFill>
        <p:spPr>
          <a:xfrm>
            <a:off x="2978126" y="0"/>
            <a:ext cx="5542697" cy="52413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E9D0839-BBC5-87A4-8A0F-06F3488B3F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12833"/>
            <a:ext cx="3692776" cy="1899912"/>
          </a:xfrm>
        </p:spPr>
        <p:txBody>
          <a:bodyPr>
            <a:normAutofit/>
          </a:bodyPr>
          <a:lstStyle/>
          <a:p>
            <a:r>
              <a:rPr lang="en-US" sz="3500" dirty="0"/>
              <a:t>Nuisance heterogeneity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A6FA95-AEBA-8AED-4B7B-E87F852361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557619"/>
            <a:ext cx="4169631" cy="3742762"/>
          </a:xfrm>
        </p:spPr>
        <p:txBody>
          <a:bodyPr>
            <a:noAutofit/>
          </a:bodyPr>
          <a:lstStyle/>
          <a:p>
            <a:r>
              <a:rPr lang="en-US" sz="1800" dirty="0"/>
              <a:t>Data and experiments in comparative physiology are highly heterogeneous</a:t>
            </a:r>
          </a:p>
          <a:p>
            <a:pPr lvl="1"/>
            <a:r>
              <a:rPr lang="en-US" sz="1800" dirty="0"/>
              <a:t>Temperatures, dosages etc.</a:t>
            </a:r>
          </a:p>
          <a:p>
            <a:pPr lvl="1"/>
            <a:r>
              <a:rPr lang="en-US" sz="1800" dirty="0"/>
              <a:t>Overall effects get complicated to interpret</a:t>
            </a:r>
          </a:p>
          <a:p>
            <a:r>
              <a:rPr lang="en-US" sz="1800" dirty="0"/>
              <a:t>Can be good and bad</a:t>
            </a:r>
          </a:p>
          <a:p>
            <a:pPr lvl="1"/>
            <a:r>
              <a:rPr lang="en-US" sz="1600" b="1" dirty="0"/>
              <a:t>Good:</a:t>
            </a:r>
          </a:p>
          <a:p>
            <a:pPr lvl="2"/>
            <a:r>
              <a:rPr lang="en-US" sz="1600" b="1" dirty="0"/>
              <a:t>Allows us to explore sources of heterogeneity in effects</a:t>
            </a:r>
          </a:p>
          <a:p>
            <a:pPr lvl="2"/>
            <a:r>
              <a:rPr lang="en-US" sz="1600" b="1" dirty="0"/>
              <a:t>Broader general conclusions</a:t>
            </a:r>
          </a:p>
          <a:p>
            <a:pPr lvl="1"/>
            <a:r>
              <a:rPr lang="en-US" sz="1600" b="1" dirty="0"/>
              <a:t>Bad: </a:t>
            </a:r>
          </a:p>
          <a:p>
            <a:pPr lvl="2"/>
            <a:r>
              <a:rPr lang="en-US" sz="1600" b="1" dirty="0"/>
              <a:t>Are we truly comparing the same thing?</a:t>
            </a:r>
          </a:p>
          <a:p>
            <a:pPr lvl="2"/>
            <a:r>
              <a:rPr lang="en-US" sz="1600" b="1" dirty="0"/>
              <a:t>Adds additional sources of heterogeneity that can complicate interpretations of findings. </a:t>
            </a:r>
          </a:p>
        </p:txBody>
      </p:sp>
    </p:spTree>
    <p:extLst>
      <p:ext uri="{BB962C8B-B14F-4D97-AF65-F5344CB8AC3E}">
        <p14:creationId xmlns:p14="http://schemas.microsoft.com/office/powerpoint/2010/main" val="142849718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298D73-3066-EADB-3749-A9E4D71A0D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362" b="5121"/>
          <a:stretch/>
        </p:blipFill>
        <p:spPr>
          <a:xfrm>
            <a:off x="2978126" y="0"/>
            <a:ext cx="5542697" cy="5241388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542696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9D0839-BBC5-87A4-8A0F-06F3488B3F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12833"/>
            <a:ext cx="3692776" cy="1899912"/>
          </a:xfrm>
        </p:spPr>
        <p:txBody>
          <a:bodyPr>
            <a:normAutofit/>
          </a:bodyPr>
          <a:lstStyle/>
          <a:p>
            <a:r>
              <a:rPr lang="en-US" sz="3500" dirty="0"/>
              <a:t>Nuisance heterogeneity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A6FA95-AEBA-8AED-4B7B-E87F852361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557619"/>
            <a:ext cx="4169631" cy="3742762"/>
          </a:xfrm>
        </p:spPr>
        <p:txBody>
          <a:bodyPr>
            <a:noAutofit/>
          </a:bodyPr>
          <a:lstStyle/>
          <a:p>
            <a:r>
              <a:rPr lang="en-US" sz="1800" dirty="0"/>
              <a:t>Data and experiments in comparative physiology are highly heterogeneous</a:t>
            </a:r>
          </a:p>
          <a:p>
            <a:pPr lvl="1"/>
            <a:r>
              <a:rPr lang="en-US" sz="1800" dirty="0"/>
              <a:t>Temperatures, dosages etc.</a:t>
            </a:r>
          </a:p>
          <a:p>
            <a:pPr lvl="1"/>
            <a:r>
              <a:rPr lang="en-US" sz="1800" dirty="0"/>
              <a:t>Overall effects get complicated to interpret</a:t>
            </a:r>
          </a:p>
          <a:p>
            <a:r>
              <a:rPr lang="en-US" sz="1800" dirty="0"/>
              <a:t>Can be good and bad</a:t>
            </a:r>
          </a:p>
          <a:p>
            <a:pPr lvl="1"/>
            <a:r>
              <a:rPr lang="en-US" sz="1600" b="1" dirty="0"/>
              <a:t>Good:</a:t>
            </a:r>
          </a:p>
          <a:p>
            <a:pPr lvl="2"/>
            <a:r>
              <a:rPr lang="en-US" sz="1600" b="1" dirty="0"/>
              <a:t>Allows us to explore sources of heterogeneity in effects</a:t>
            </a:r>
          </a:p>
          <a:p>
            <a:pPr lvl="2"/>
            <a:r>
              <a:rPr lang="en-US" sz="1600" b="1" dirty="0"/>
              <a:t>Broader general conclusions</a:t>
            </a:r>
          </a:p>
          <a:p>
            <a:pPr lvl="1"/>
            <a:r>
              <a:rPr lang="en-US" sz="1600" b="1" dirty="0"/>
              <a:t>Bad: </a:t>
            </a:r>
          </a:p>
          <a:p>
            <a:pPr lvl="2"/>
            <a:r>
              <a:rPr lang="en-US" sz="1600" b="1" dirty="0"/>
              <a:t>Are we truly comparing the same thing?</a:t>
            </a:r>
          </a:p>
          <a:p>
            <a:pPr lvl="2"/>
            <a:r>
              <a:rPr lang="en-US" sz="1600" b="1" dirty="0"/>
              <a:t>Adds additional sources of heterogeneity that can complicate interpretations of findings.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7A8E56-6100-CA29-FF19-AC0779BE8270}"/>
              </a:ext>
            </a:extLst>
          </p:cNvPr>
          <p:cNvSpPr txBox="1"/>
          <p:nvPr/>
        </p:nvSpPr>
        <p:spPr>
          <a:xfrm>
            <a:off x="4598184" y="5011840"/>
            <a:ext cx="466459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‘Of course it [meta-analysis] mixes apples and oranges; in the study of fruit nothing else is sensible; comparing apples and oranges is the only </a:t>
            </a:r>
            <a:r>
              <a:rPr lang="en-AU" dirty="0" err="1"/>
              <a:t>endeavor</a:t>
            </a:r>
            <a:r>
              <a:rPr lang="en-AU" dirty="0"/>
              <a:t> worthy of true scientists; comparing apples to apples is trivial’ (p. 224, Glass, 2015)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5564CFA-9760-611D-91DC-2D39ED6219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7524" r="78293" b="6051"/>
          <a:stretch/>
        </p:blipFill>
        <p:spPr>
          <a:xfrm>
            <a:off x="7746783" y="-42108"/>
            <a:ext cx="1456608" cy="1758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86152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62645D-AFCF-9512-4988-42F6E41C80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6500" y="208972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‘Nuisance heterogeneity’</a:t>
            </a:r>
            <a:br>
              <a:rPr lang="en-US" dirty="0"/>
            </a:br>
            <a:endParaRPr lang="en-US" dirty="0"/>
          </a:p>
        </p:txBody>
      </p:sp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5C94D4D3-02F8-D983-0538-287FA53585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20142" y="846139"/>
            <a:ext cx="5903716" cy="4604762"/>
          </a:xfrm>
        </p:spPr>
      </p:pic>
      <p:pic>
        <p:nvPicPr>
          <p:cNvPr id="7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BC5FD4D2-D657-AFC3-34FD-5F985C26CE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5670" y="5490265"/>
            <a:ext cx="4651261" cy="1301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17619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F973E-634C-660F-4FCB-BDD611EBF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Some “new” effects sizes with sampling variance approximations…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4F7E4550-431D-B313-8C9E-569A72DF5BD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18304" y="1836759"/>
                <a:ext cx="8229600" cy="3394472"/>
              </a:xfrm>
            </p:spPr>
            <p:txBody>
              <a:bodyPr/>
              <a:lstStyle/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>
                          <a:latin typeface="Cambria Math" panose="02040503050406030204" pitchFamily="18" charset="0"/>
                        </a:rPr>
                        <m:t>𝑙𝑛𝑅</m:t>
                      </m:r>
                      <m:sSub>
                        <m:sSub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sSub>
                            <m:sSub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sub>
                          </m:sSub>
                        </m:sub>
                      </m:sSub>
                      <m:r>
                        <a:rPr>
                          <a:latin typeface="Cambria Math" panose="02040503050406030204" pitchFamily="18" charset="0"/>
                        </a:rPr>
                        <m:t>=</m:t>
                      </m:r>
                      <m:r>
                        <a:rPr>
                          <a:latin typeface="Cambria Math" panose="02040503050406030204" pitchFamily="18" charset="0"/>
                        </a:rPr>
                        <m:t>𝑙𝑛</m:t>
                      </m:r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 </m:t>
                          </m:r>
                          <m:f>
                            <m:f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∘</m:t>
                                  </m:r>
                                </m:sup>
                              </m:sSup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dirty="0"/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>
                              <a:latin typeface="Cambria Math" panose="02040503050406030204" pitchFamily="18" charset="0"/>
                            </a:rPr>
                            <m:t>𝑙𝑛𝑅</m:t>
                          </m:r>
                          <m:sSub>
                            <m:sSub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sub>
                              </m:sSub>
                            </m:sub>
                          </m:sSub>
                        </m:sub>
                        <m:sup>
                          <m:r>
                            <a:rPr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sSubSup>
                                <m:sSubSup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num>
                            <m:den>
                              <m:sSubSup>
                                <m:sSubSup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den>
                          </m:f>
                          <m:r>
                            <a:rPr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sSubSup>
                                <m:sSubSup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num>
                            <m:den>
                              <m:sSubSup>
                                <m:sSubSup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sSup>
                        <m:sSup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 </m:t>
                              </m:r>
                              <m:f>
                                <m:f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>
                                          <a:latin typeface="Cambria Math" panose="02040503050406030204" pitchFamily="18" charset="0"/>
                                        </a:rPr>
                                        <m:t>10</m:t>
                                      </m:r>
                                    </m:e>
                                    <m:sup>
                                      <m:r>
                                        <a:rPr>
                                          <a:latin typeface="Cambria Math" panose="02040503050406030204" pitchFamily="18" charset="0"/>
                                        </a:rPr>
                                        <m:t>∘</m:t>
                                      </m:r>
                                    </m:sup>
                                  </m:sSup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  <m:sup>
                          <m:r>
                            <a:rPr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4F7E4550-431D-B313-8C9E-569A72DF5B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8304" y="1836759"/>
                <a:ext cx="8229600" cy="3394472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2307934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F973E-634C-660F-4FCB-BDD611EBF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Some “new” effects sizes with sampling variance approximations…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4F7E4550-431D-B313-8C9E-569A72DF5BD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18304" y="1836759"/>
                <a:ext cx="8229600" cy="3394472"/>
              </a:xfrm>
            </p:spPr>
            <p:txBody>
              <a:bodyPr/>
              <a:lstStyle/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>
                          <a:latin typeface="Cambria Math" panose="02040503050406030204" pitchFamily="18" charset="0"/>
                        </a:rPr>
                        <m:t>𝑙𝑛𝑅</m:t>
                      </m:r>
                      <m:sSub>
                        <m:sSub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sSub>
                            <m:sSub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sub>
                          </m:sSub>
                        </m:sub>
                      </m:sSub>
                      <m:r>
                        <a:rPr>
                          <a:latin typeface="Cambria Math" panose="02040503050406030204" pitchFamily="18" charset="0"/>
                        </a:rPr>
                        <m:t>=</m:t>
                      </m:r>
                      <m:r>
                        <a:rPr>
                          <a:latin typeface="Cambria Math" panose="02040503050406030204" pitchFamily="18" charset="0"/>
                        </a:rPr>
                        <m:t>𝑙𝑛</m:t>
                      </m:r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 </m:t>
                          </m:r>
                          <m:f>
                            <m:f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∘</m:t>
                                  </m:r>
                                </m:sup>
                              </m:sSup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dirty="0"/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>
                              <a:latin typeface="Cambria Math" panose="02040503050406030204" pitchFamily="18" charset="0"/>
                            </a:rPr>
                            <m:t>𝑙𝑛𝑅</m:t>
                          </m:r>
                          <m:sSub>
                            <m:sSub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sub>
                              </m:sSub>
                            </m:sub>
                          </m:sSub>
                        </m:sub>
                        <m:sup>
                          <m:r>
                            <a:rPr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sSubSup>
                                <m:sSubSup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num>
                            <m:den>
                              <m:sSubSup>
                                <m:sSubSup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den>
                          </m:f>
                          <m:r>
                            <a:rPr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sSubSup>
                                <m:sSubSup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num>
                            <m:den>
                              <m:sSubSup>
                                <m:sSubSup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sSup>
                        <m:sSup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 </m:t>
                              </m:r>
                              <m:f>
                                <m:f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>
                                          <a:latin typeface="Cambria Math" panose="02040503050406030204" pitchFamily="18" charset="0"/>
                                        </a:rPr>
                                        <m:t>10</m:t>
                                      </m:r>
                                    </m:e>
                                    <m:sup>
                                      <m:r>
                                        <a:rPr>
                                          <a:latin typeface="Cambria Math" panose="02040503050406030204" pitchFamily="18" charset="0"/>
                                        </a:rPr>
                                        <m:t>∘</m:t>
                                      </m:r>
                                    </m:sup>
                                  </m:sSup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  <m:sup>
                          <m:r>
                            <a:rPr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4F7E4550-431D-B313-8C9E-569A72DF5B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8304" y="1836759"/>
                <a:ext cx="8229600" cy="3394472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F344AB01-58DE-4C0C-4BE6-52BE05D46B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096" y="4650075"/>
            <a:ext cx="8353114" cy="300802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141ADEB-7919-899C-F2AF-E8AC0710FDED}"/>
              </a:ext>
            </a:extLst>
          </p:cNvPr>
          <p:cNvSpPr/>
          <p:nvPr/>
        </p:nvSpPr>
        <p:spPr>
          <a:xfrm>
            <a:off x="596096" y="5613400"/>
            <a:ext cx="3975904" cy="381000"/>
          </a:xfrm>
          <a:prstGeom prst="rect">
            <a:avLst/>
          </a:prstGeom>
          <a:solidFill>
            <a:srgbClr val="FFC000">
              <a:alpha val="19356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93839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0A31A2-3625-1E6F-9E6E-7D93B53782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DB53C5-C7A0-04A3-4799-1069B5585E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07021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0A4641A-0C80-46D3-9741-DEEF36A7B692}"/>
              </a:ext>
            </a:extLst>
          </p:cNvPr>
          <p:cNvSpPr txBox="1"/>
          <p:nvPr/>
        </p:nvSpPr>
        <p:spPr>
          <a:xfrm>
            <a:off x="2286000" y="198567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Results for correlation data</a:t>
            </a:r>
            <a:endParaRPr lang="en-AU" sz="28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B89A419-6434-4EC0-9743-43C675F34DD8}"/>
              </a:ext>
            </a:extLst>
          </p:cNvPr>
          <p:cNvSpPr/>
          <p:nvPr/>
        </p:nvSpPr>
        <p:spPr>
          <a:xfrm>
            <a:off x="1" y="963038"/>
            <a:ext cx="9144000" cy="58949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3400E37F-53E0-4503-8B8D-8EF4EF01B1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8797" y="1400486"/>
            <a:ext cx="6946406" cy="5020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25229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0A4641A-0C80-46D3-9741-DEEF36A7B692}"/>
              </a:ext>
            </a:extLst>
          </p:cNvPr>
          <p:cNvSpPr txBox="1"/>
          <p:nvPr/>
        </p:nvSpPr>
        <p:spPr>
          <a:xfrm>
            <a:off x="2286000" y="198567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Results for contrast data</a:t>
            </a:r>
            <a:endParaRPr lang="en-AU" sz="28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B89A419-6434-4EC0-9743-43C675F34DD8}"/>
              </a:ext>
            </a:extLst>
          </p:cNvPr>
          <p:cNvSpPr/>
          <p:nvPr/>
        </p:nvSpPr>
        <p:spPr>
          <a:xfrm>
            <a:off x="1" y="963038"/>
            <a:ext cx="9144000" cy="58949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3" name="Picture 2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3227CDE1-DD93-47D0-8B02-401469E4C5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778" y="1499159"/>
            <a:ext cx="6504445" cy="5160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8289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E59BA18-8E74-8C44-A538-3B72E8AF95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122" y="1236161"/>
            <a:ext cx="3832447" cy="20149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9E66F4F-E4A6-924F-8D59-EBA1FA85F0F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395" t="9020" r="23501" b="42484"/>
          <a:stretch/>
        </p:blipFill>
        <p:spPr>
          <a:xfrm>
            <a:off x="1691462" y="3428999"/>
            <a:ext cx="5761075" cy="4586606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D25277B-B8AE-F722-1E5E-138BE5A2D9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84763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What we’ll use to code and analyze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34C9F77-30EB-AE38-CDAA-E8351AF5F0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8604" y="1238892"/>
            <a:ext cx="1588010" cy="183415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A7C3566-ABB7-119C-DBF4-87BCF91930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7475" y="1236162"/>
            <a:ext cx="1836881" cy="1836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2458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3B2A65C-ABF1-4941-B46B-3AEEFBC9AC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48C6089-AFFF-DC43-8B4F-7EE65C94D312}"/>
              </a:ext>
            </a:extLst>
          </p:cNvPr>
          <p:cNvSpPr/>
          <p:nvPr/>
        </p:nvSpPr>
        <p:spPr>
          <a:xfrm>
            <a:off x="171311" y="3074370"/>
            <a:ext cx="129172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wviechtb.github.io</a:t>
            </a:r>
            <a:r>
              <a:rPr lang="en-US" sz="1200" dirty="0"/>
              <a:t>/</a:t>
            </a:r>
            <a:r>
              <a:rPr lang="en-US" sz="1200" dirty="0" err="1"/>
              <a:t>metafor</a:t>
            </a:r>
            <a:r>
              <a:rPr lang="en-US" sz="1200" dirty="0"/>
              <a:t>/articles/</a:t>
            </a:r>
            <a:r>
              <a:rPr lang="en-US" sz="1200" dirty="0" err="1"/>
              <a:t>pkgdown</a:t>
            </a:r>
            <a:r>
              <a:rPr lang="en-US" sz="1200" dirty="0"/>
              <a:t>/</a:t>
            </a:r>
            <a:r>
              <a:rPr lang="en-US" sz="1200" dirty="0" err="1"/>
              <a:t>diagram.png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1864101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0C3E8-32F5-FF29-6AB2-4BAB3B8FD6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3421"/>
            <a:ext cx="8229600" cy="1143000"/>
          </a:xfrm>
        </p:spPr>
        <p:txBody>
          <a:bodyPr/>
          <a:lstStyle/>
          <a:p>
            <a:r>
              <a:rPr lang="en-US" b="1" dirty="0"/>
              <a:t>What is a meta-analysis?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C244B4-C24F-D464-8D9F-7A19E4A104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188" y="1566792"/>
            <a:ext cx="8887623" cy="4525963"/>
          </a:xfrm>
        </p:spPr>
        <p:txBody>
          <a:bodyPr>
            <a:normAutofit fontScale="92500" lnSpcReduction="10000"/>
          </a:bodyPr>
          <a:lstStyle/>
          <a:p>
            <a:r>
              <a:rPr lang="en-AU" dirty="0"/>
              <a:t>Statistical methods and techniques for aggregating, summarizing, and drawing inferences from collections of studies</a:t>
            </a:r>
          </a:p>
          <a:p>
            <a:pPr marL="0" indent="0">
              <a:buNone/>
            </a:pPr>
            <a:endParaRPr lang="en-AU" dirty="0"/>
          </a:p>
          <a:p>
            <a:r>
              <a:rPr lang="en-AU" dirty="0"/>
              <a:t>Part of a </a:t>
            </a:r>
            <a:r>
              <a:rPr lang="en-AU" b="1" i="1" dirty="0">
                <a:hlinkClick r:id="rId2"/>
              </a:rPr>
              <a:t>Systematic Review </a:t>
            </a:r>
            <a:endParaRPr lang="en-AU" b="1" i="1" dirty="0"/>
          </a:p>
          <a:p>
            <a:pPr lvl="2"/>
            <a:r>
              <a:rPr lang="en-AU" dirty="0"/>
              <a:t>Collate empirical evidence that fits pre-specified eligibility criteria in order to answer a specific research question</a:t>
            </a:r>
          </a:p>
          <a:p>
            <a:pPr lvl="2"/>
            <a:r>
              <a:rPr lang="en-GB" dirty="0"/>
              <a:t>Explicit, systematic methods are selected with a view to minimize bias,</a:t>
            </a:r>
          </a:p>
          <a:p>
            <a:pPr lvl="2"/>
            <a:r>
              <a:rPr lang="en-GB" dirty="0"/>
              <a:t>Provides more reliable findings from which conclusions can be drawn and decisions made </a:t>
            </a:r>
            <a:endParaRPr lang="en-AU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95462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4750</TotalTime>
  <Words>5883</Words>
  <Application>Microsoft Macintosh PowerPoint</Application>
  <PresentationFormat>On-screen Show (4:3)</PresentationFormat>
  <Paragraphs>362</Paragraphs>
  <Slides>67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74" baseType="lpstr">
      <vt:lpstr>-apple-system</vt:lpstr>
      <vt:lpstr>Arial</vt:lpstr>
      <vt:lpstr>Calibri</vt:lpstr>
      <vt:lpstr>Cambria Math</vt:lpstr>
      <vt:lpstr>Courier</vt:lpstr>
      <vt:lpstr>Noto Sans</vt:lpstr>
      <vt:lpstr>Office Theme</vt:lpstr>
      <vt:lpstr>PowerPoint Presentation</vt:lpstr>
      <vt:lpstr>Acknowledgements</vt:lpstr>
      <vt:lpstr>What you want to get out of this?</vt:lpstr>
      <vt:lpstr>Workshop Overview</vt:lpstr>
      <vt:lpstr>What we won’t have time to cover…sorry!</vt:lpstr>
      <vt:lpstr>We have a webpage!  </vt:lpstr>
      <vt:lpstr>What we’ll use to code and analyze</vt:lpstr>
      <vt:lpstr>PowerPoint Presentation</vt:lpstr>
      <vt:lpstr>What is a meta-analysis?</vt:lpstr>
      <vt:lpstr>Why do we want to do meta-analysis?</vt:lpstr>
      <vt:lpstr>But what does this all mean?</vt:lpstr>
      <vt:lpstr>PowerPoint Presentation</vt:lpstr>
      <vt:lpstr>PowerPoint Presentation</vt:lpstr>
      <vt:lpstr>PowerPoint Presentation</vt:lpstr>
      <vt:lpstr>We got money to repeat experiments thousands of times…</vt:lpstr>
      <vt:lpstr>Standard error, standard deviation precision, weights</vt:lpstr>
      <vt:lpstr>PowerPoint Presentation</vt:lpstr>
      <vt:lpstr>PowerPoint Presentation</vt:lpstr>
      <vt:lpstr>But what is an ‘effect size’?</vt:lpstr>
      <vt:lpstr>PowerPoint Presentation</vt:lpstr>
      <vt:lpstr>Different effect size statistics</vt:lpstr>
      <vt:lpstr>PowerPoint Presentation</vt:lpstr>
      <vt:lpstr>Calculation of some common effect statistics…</vt:lpstr>
      <vt:lpstr>What to extract to get ES</vt:lpstr>
      <vt:lpstr>What to extract to get ES</vt:lpstr>
      <vt:lpstr>What to extract to get ES</vt:lpstr>
      <vt:lpstr>Let’s try calculating some effects statistics…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Let’s try calculating some effects statistics…</vt:lpstr>
      <vt:lpstr>Back transformation from Zr to r</vt:lpstr>
      <vt:lpstr>Forest plot of the effects</vt:lpstr>
      <vt:lpstr>Forest plot of the effects</vt:lpstr>
      <vt:lpstr>Standardized mean difference, SDM: Hedges’ d</vt:lpstr>
      <vt:lpstr>Sampling (error) variance for Hedges’ d (SMD)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Interchangeability of effect sizes</vt:lpstr>
      <vt:lpstr>PowerPoint Presentation</vt:lpstr>
      <vt:lpstr>PowerPoint Presentation</vt:lpstr>
      <vt:lpstr>PowerPoint Presentation</vt:lpstr>
      <vt:lpstr>Converting back to raw data to understand lnRR</vt:lpstr>
      <vt:lpstr>Remember, all effect size statistics make assumptions… </vt:lpstr>
      <vt:lpstr>Transform raw means and sds….</vt:lpstr>
      <vt:lpstr>Transform raw means and sds….</vt:lpstr>
      <vt:lpstr>Criticisms for meta-analysis (limitations?)</vt:lpstr>
      <vt:lpstr>Mega-silliness</vt:lpstr>
      <vt:lpstr>Are standard effect sizes always appropriate?</vt:lpstr>
      <vt:lpstr>Nuisance heterogeneity </vt:lpstr>
      <vt:lpstr>Nuisance heterogeneity </vt:lpstr>
      <vt:lpstr>‘Nuisance heterogeneity’ </vt:lpstr>
      <vt:lpstr>Some “new” effects sizes with sampling variance approximations…</vt:lpstr>
      <vt:lpstr>Some “new” effects sizes with sampling variance approximations…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app0.xml><?xml version="1.0" encoding="utf-8"?>
<Properties xmlns="http://schemas.openxmlformats.org/officeDocument/2006/extended-properties" xmlns:vt="http://schemas.openxmlformats.org/officeDocument/2006/docPropsVTypes">
  <TotalTime>0</TotalTime>
  <Words>175</Words>
  <Application>Microsoft Macintosh PowerPoint</Application>
  <PresentationFormat>On-screen Show (16:9)</PresentationFormat>
  <Paragraphs>20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Calibri</vt:lpstr>
      <vt:lpstr>Cambria Math</vt:lpstr>
      <vt:lpstr>Courier</vt:lpstr>
      <vt:lpstr>Office Theme</vt:lpstr>
      <vt:lpstr>Meta-analysis in Comparative Physiology: A brief introduction to effect sizes and meta-analytic modelling</vt:lpstr>
      <vt:lpstr>What is meta-analysis?</vt:lpstr>
      <vt:lpstr>PowerPoint Presentation</vt:lpstr>
      <vt:lpstr>Slide with Bullets</vt:lpstr>
      <vt:lpstr>Slide with R Output</vt:lpstr>
      <vt:lpstr>Slide with Plot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Meta-analysis in Comparative Physiology: A brief introduction to effect sizes and meta-analytic modelling</dc:title>
  <dc:creator>Daniel W.A Noble, Nicholis Wu, Essie Rodgers, Patrice Pottier</dc:creator>
  <cp:keywords/>
  <cp:lastModifiedBy>Daniel Noble</cp:lastModifiedBy>
  <cp:revision>157</cp:revision>
  <dcterms:created xsi:type="dcterms:W3CDTF">2022-06-05T22:41:34Z</dcterms:created>
  <dcterms:modified xsi:type="dcterms:W3CDTF">2022-06-16T23:07:12Z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ate">
    <vt:lpwstr>2022-06-06</vt:lpwstr>
  </property>
  <property fmtid="{D5CDD505-2E9C-101B-9397-08002B2CF9AE}" pid="3" name="output">
    <vt:lpwstr/>
  </property>
</Properties>
</file>